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
  </p:notesMasterIdLst>
  <p:sldIdLst>
    <p:sldId id="256" r:id="rId5"/>
    <p:sldId id="261" r:id="rId6"/>
    <p:sldId id="258" r:id="rId7"/>
    <p:sldId id="266" r:id="rId8"/>
    <p:sldId id="265" r:id="rId9"/>
  </p:sldIdLst>
  <p:sldSz cx="12192000" cy="6858000"/>
  <p:notesSz cx="6858000" cy="9144000"/>
  <p:defaultTextStyle>
    <a:defPPr>
      <a:defRPr lang="en-T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4FE103-1B8F-084A-7CD0-91482B16DC17}" name="Helen Anyasi" initials="HA" userId="S::hanyasi@fhi360.org::ea5b2388-0acd-4a3a-bfd8-c4630af3cf1d" providerId="AD"/>
  <p188:author id="{AA06973E-4247-1984-DE80-E27A583A2C36}" name="Audrey Fratus" initials="AF" userId="S::AFratus@fhi360.org::737dca10-36d9-4eb0-81c9-49070bf55623" providerId="AD"/>
  <p188:author id="{59E9B76E-DBC7-45C8-89C1-0D15E390AC4F}" name="Andrée Sosler" initials="AS" userId="S::ASosler@fhi360.org::6374890b-1209-4983-a9a4-115f8f104935" providerId="AD"/>
  <p188:author id="{FE20FC83-EDEA-9A29-05E9-26608BD4796D}" name="Irinn Vinaiphat" initials="IV" userId="S::IVinaiphat@fhi360.org::8208d2c3-27ff-4f5c-a176-99b2af2af838" providerId="AD"/>
  <p188:author id="{675B06C1-B88C-0D8F-B8A3-C688CD63FCBA}" name="Warirat (Jah) Hanparb" initials="W(H" userId="S::Warirat@fhi360.org::821c46b3-95b9-48f6-9380-4dfb3e33207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C8F250-17A2-A0B0-DC1C-991F8F268BD0}" v="1" dt="2026-08-10T09:20:20.8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58"/>
  </p:normalViewPr>
  <p:slideViewPr>
    <p:cSldViewPr snapToGrid="0">
      <p:cViewPr varScale="1">
        <p:scale>
          <a:sx n="101" d="100"/>
          <a:sy n="101" d="100"/>
        </p:scale>
        <p:origin x="8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rirat (Jah) Hanparb" userId="821c46b3-95b9-48f6-9380-4dfb3e332078" providerId="ADAL" clId="{A51E9E49-59CD-5ADB-AA7D-A4EB634C7804}"/>
    <pc:docChg chg="undo custSel modSld">
      <pc:chgData name="Warirat (Jah) Hanparb" userId="821c46b3-95b9-48f6-9380-4dfb3e332078" providerId="ADAL" clId="{A51E9E49-59CD-5ADB-AA7D-A4EB634C7804}" dt="2026-08-10T02:46:41.026" v="23" actId="555"/>
      <pc:docMkLst>
        <pc:docMk/>
      </pc:docMkLst>
      <pc:sldChg chg="modSp mod">
        <pc:chgData name="Warirat (Jah) Hanparb" userId="821c46b3-95b9-48f6-9380-4dfb3e332078" providerId="ADAL" clId="{A51E9E49-59CD-5ADB-AA7D-A4EB634C7804}" dt="2026-08-10T02:46:41.026" v="23" actId="555"/>
        <pc:sldMkLst>
          <pc:docMk/>
          <pc:sldMk cId="3034920155" sldId="256"/>
        </pc:sldMkLst>
        <pc:spChg chg="mod">
          <ac:chgData name="Warirat (Jah) Hanparb" userId="821c46b3-95b9-48f6-9380-4dfb3e332078" providerId="ADAL" clId="{A51E9E49-59CD-5ADB-AA7D-A4EB634C7804}" dt="2026-08-10T02:46:41.026" v="23" actId="555"/>
          <ac:spMkLst>
            <pc:docMk/>
            <pc:sldMk cId="3034920155" sldId="256"/>
            <ac:spMk id="10" creationId="{1D87B1EE-353A-70C8-4C98-70A4D5C48371}"/>
          </ac:spMkLst>
        </pc:spChg>
      </pc:sldChg>
      <pc:sldChg chg="modSp mod">
        <pc:chgData name="Warirat (Jah) Hanparb" userId="821c46b3-95b9-48f6-9380-4dfb3e332078" providerId="ADAL" clId="{A51E9E49-59CD-5ADB-AA7D-A4EB634C7804}" dt="2026-08-10T02:45:18.266" v="20" actId="14100"/>
        <pc:sldMkLst>
          <pc:docMk/>
          <pc:sldMk cId="2862053545" sldId="258"/>
        </pc:sldMkLst>
        <pc:spChg chg="mod">
          <ac:chgData name="Warirat (Jah) Hanparb" userId="821c46b3-95b9-48f6-9380-4dfb3e332078" providerId="ADAL" clId="{A51E9E49-59CD-5ADB-AA7D-A4EB634C7804}" dt="2026-08-10T02:45:18.266" v="20" actId="14100"/>
          <ac:spMkLst>
            <pc:docMk/>
            <pc:sldMk cId="2862053545" sldId="258"/>
            <ac:spMk id="6" creationId="{1C6E225E-D69F-D483-1063-71A981EC943F}"/>
          </ac:spMkLst>
        </pc:spChg>
      </pc:sldChg>
      <pc:sldChg chg="modSp mod">
        <pc:chgData name="Warirat (Jah) Hanparb" userId="821c46b3-95b9-48f6-9380-4dfb3e332078" providerId="ADAL" clId="{A51E9E49-59CD-5ADB-AA7D-A4EB634C7804}" dt="2026-08-10T02:41:59.856" v="16" actId="1076"/>
        <pc:sldMkLst>
          <pc:docMk/>
          <pc:sldMk cId="957671975" sldId="261"/>
        </pc:sldMkLst>
        <pc:spChg chg="mod">
          <ac:chgData name="Warirat (Jah) Hanparb" userId="821c46b3-95b9-48f6-9380-4dfb3e332078" providerId="ADAL" clId="{A51E9E49-59CD-5ADB-AA7D-A4EB634C7804}" dt="2026-08-10T02:41:03.350" v="8" actId="14100"/>
          <ac:spMkLst>
            <pc:docMk/>
            <pc:sldMk cId="957671975" sldId="261"/>
            <ac:spMk id="4" creationId="{833D6935-32F5-00E5-FAA5-4921B00F16C2}"/>
          </ac:spMkLst>
        </pc:spChg>
        <pc:spChg chg="mod">
          <ac:chgData name="Warirat (Jah) Hanparb" userId="821c46b3-95b9-48f6-9380-4dfb3e332078" providerId="ADAL" clId="{A51E9E49-59CD-5ADB-AA7D-A4EB634C7804}" dt="2026-08-10T02:40:51.579" v="5" actId="552"/>
          <ac:spMkLst>
            <pc:docMk/>
            <pc:sldMk cId="957671975" sldId="261"/>
            <ac:spMk id="22" creationId="{862F0FDF-2BD3-0E77-69D2-F812C60139BF}"/>
          </ac:spMkLst>
        </pc:spChg>
        <pc:spChg chg="mod">
          <ac:chgData name="Warirat (Jah) Hanparb" userId="821c46b3-95b9-48f6-9380-4dfb3e332078" providerId="ADAL" clId="{A51E9E49-59CD-5ADB-AA7D-A4EB634C7804}" dt="2026-08-10T02:41:34.385" v="14" actId="465"/>
          <ac:spMkLst>
            <pc:docMk/>
            <pc:sldMk cId="957671975" sldId="261"/>
            <ac:spMk id="24" creationId="{057C5068-D01B-ECD7-A697-6FFC53537781}"/>
          </ac:spMkLst>
        </pc:spChg>
        <pc:spChg chg="mod">
          <ac:chgData name="Warirat (Jah) Hanparb" userId="821c46b3-95b9-48f6-9380-4dfb3e332078" providerId="ADAL" clId="{A51E9E49-59CD-5ADB-AA7D-A4EB634C7804}" dt="2026-08-10T02:41:34.385" v="14" actId="465"/>
          <ac:spMkLst>
            <pc:docMk/>
            <pc:sldMk cId="957671975" sldId="261"/>
            <ac:spMk id="25" creationId="{9067861C-B0B0-5C72-E8D6-D4B04858FE0D}"/>
          </ac:spMkLst>
        </pc:spChg>
        <pc:spChg chg="mod">
          <ac:chgData name="Warirat (Jah) Hanparb" userId="821c46b3-95b9-48f6-9380-4dfb3e332078" providerId="ADAL" clId="{A51E9E49-59CD-5ADB-AA7D-A4EB634C7804}" dt="2026-08-10T02:41:30.076" v="13" actId="1076"/>
          <ac:spMkLst>
            <pc:docMk/>
            <pc:sldMk cId="957671975" sldId="261"/>
            <ac:spMk id="26" creationId="{08D6CF9E-DE49-B6F6-A024-B954199F67D4}"/>
          </ac:spMkLst>
        </pc:spChg>
        <pc:spChg chg="mod">
          <ac:chgData name="Warirat (Jah) Hanparb" userId="821c46b3-95b9-48f6-9380-4dfb3e332078" providerId="ADAL" clId="{A51E9E49-59CD-5ADB-AA7D-A4EB634C7804}" dt="2026-08-10T02:41:11.370" v="9" actId="1076"/>
          <ac:spMkLst>
            <pc:docMk/>
            <pc:sldMk cId="957671975" sldId="261"/>
            <ac:spMk id="46" creationId="{F1023054-D69E-EE9C-366C-8F091CE2773E}"/>
          </ac:spMkLst>
        </pc:spChg>
        <pc:grpChg chg="mod">
          <ac:chgData name="Warirat (Jah) Hanparb" userId="821c46b3-95b9-48f6-9380-4dfb3e332078" providerId="ADAL" clId="{A51E9E49-59CD-5ADB-AA7D-A4EB634C7804}" dt="2026-08-10T02:41:59.856" v="16" actId="1076"/>
          <ac:grpSpMkLst>
            <pc:docMk/>
            <pc:sldMk cId="957671975" sldId="261"/>
            <ac:grpSpMk id="2" creationId="{F4B100C2-B8BE-21AD-75C0-30C6AD7C6259}"/>
          </ac:grpSpMkLst>
        </pc:grpChg>
        <pc:grpChg chg="mod">
          <ac:chgData name="Warirat (Jah) Hanparb" userId="821c46b3-95b9-48f6-9380-4dfb3e332078" providerId="ADAL" clId="{A51E9E49-59CD-5ADB-AA7D-A4EB634C7804}" dt="2026-08-10T02:40:45.266" v="3" actId="552"/>
          <ac:grpSpMkLst>
            <pc:docMk/>
            <pc:sldMk cId="957671975" sldId="261"/>
            <ac:grpSpMk id="42" creationId="{4AAE7AE0-550E-EBD1-EEED-BC812CB64872}"/>
          </ac:grpSpMkLst>
        </pc:grpChg>
        <pc:grpChg chg="mod">
          <ac:chgData name="Warirat (Jah) Hanparb" userId="821c46b3-95b9-48f6-9380-4dfb3e332078" providerId="ADAL" clId="{A51E9E49-59CD-5ADB-AA7D-A4EB634C7804}" dt="2026-08-10T02:41:25.745" v="12" actId="465"/>
          <ac:grpSpMkLst>
            <pc:docMk/>
            <pc:sldMk cId="957671975" sldId="261"/>
            <ac:grpSpMk id="43" creationId="{17AB9D74-3DE2-06B1-793E-7D1BBFAA598C}"/>
          </ac:grpSpMkLst>
        </pc:grpChg>
        <pc:grpChg chg="mod">
          <ac:chgData name="Warirat (Jah) Hanparb" userId="821c46b3-95b9-48f6-9380-4dfb3e332078" providerId="ADAL" clId="{A51E9E49-59CD-5ADB-AA7D-A4EB634C7804}" dt="2026-08-10T02:41:25.745" v="12" actId="465"/>
          <ac:grpSpMkLst>
            <pc:docMk/>
            <pc:sldMk cId="957671975" sldId="261"/>
            <ac:grpSpMk id="44" creationId="{7AEA0898-5C42-326C-C737-19CB2A06067D}"/>
          </ac:grpSpMkLst>
        </pc:grpChg>
        <pc:grpChg chg="mod">
          <ac:chgData name="Warirat (Jah) Hanparb" userId="821c46b3-95b9-48f6-9380-4dfb3e332078" providerId="ADAL" clId="{A51E9E49-59CD-5ADB-AA7D-A4EB634C7804}" dt="2026-08-10T02:41:19.136" v="11" actId="1076"/>
          <ac:grpSpMkLst>
            <pc:docMk/>
            <pc:sldMk cId="957671975" sldId="261"/>
            <ac:grpSpMk id="45" creationId="{6929EE4A-9C7C-CF7F-A602-28B28A5941B0}"/>
          </ac:grpSpMkLst>
        </pc:grpChg>
        <pc:cxnChg chg="mod">
          <ac:chgData name="Warirat (Jah) Hanparb" userId="821c46b3-95b9-48f6-9380-4dfb3e332078" providerId="ADAL" clId="{A51E9E49-59CD-5ADB-AA7D-A4EB634C7804}" dt="2026-08-10T02:41:40.752" v="15" actId="465"/>
          <ac:cxnSpMkLst>
            <pc:docMk/>
            <pc:sldMk cId="957671975" sldId="261"/>
            <ac:cxnSpMk id="50" creationId="{EAB44B7F-276B-9153-C3E4-6D981A25DE19}"/>
          </ac:cxnSpMkLst>
        </pc:cxnChg>
        <pc:cxnChg chg="mod">
          <ac:chgData name="Warirat (Jah) Hanparb" userId="821c46b3-95b9-48f6-9380-4dfb3e332078" providerId="ADAL" clId="{A51E9E49-59CD-5ADB-AA7D-A4EB634C7804}" dt="2026-08-10T02:41:40.752" v="15" actId="465"/>
          <ac:cxnSpMkLst>
            <pc:docMk/>
            <pc:sldMk cId="957671975" sldId="261"/>
            <ac:cxnSpMk id="51" creationId="{7CA051E1-4DA9-F0B8-E63F-3ED93BF5536A}"/>
          </ac:cxnSpMkLst>
        </pc:cxnChg>
        <pc:cxnChg chg="mod">
          <ac:chgData name="Warirat (Jah) Hanparb" userId="821c46b3-95b9-48f6-9380-4dfb3e332078" providerId="ADAL" clId="{A51E9E49-59CD-5ADB-AA7D-A4EB634C7804}" dt="2026-08-10T02:41:30.076" v="13" actId="1076"/>
          <ac:cxnSpMkLst>
            <pc:docMk/>
            <pc:sldMk cId="957671975" sldId="261"/>
            <ac:cxnSpMk id="52" creationId="{AB047101-781D-0E9A-61B2-5E7D9EE1A533}"/>
          </ac:cxnSpMkLst>
        </pc:cxnChg>
      </pc:sldChg>
      <pc:sldChg chg="modSp mod">
        <pc:chgData name="Warirat (Jah) Hanparb" userId="821c46b3-95b9-48f6-9380-4dfb3e332078" providerId="ADAL" clId="{A51E9E49-59CD-5ADB-AA7D-A4EB634C7804}" dt="2026-08-10T02:46:34.562" v="22" actId="555"/>
        <pc:sldMkLst>
          <pc:docMk/>
          <pc:sldMk cId="1448081403" sldId="265"/>
        </pc:sldMkLst>
        <pc:spChg chg="mod">
          <ac:chgData name="Warirat (Jah) Hanparb" userId="821c46b3-95b9-48f6-9380-4dfb3e332078" providerId="ADAL" clId="{A51E9E49-59CD-5ADB-AA7D-A4EB634C7804}" dt="2026-08-10T02:46:34.562" v="22" actId="555"/>
          <ac:spMkLst>
            <pc:docMk/>
            <pc:sldMk cId="1448081403" sldId="265"/>
            <ac:spMk id="6" creationId="{9CD2D122-E8D0-28B4-CD01-4D1C96F3F388}"/>
          </ac:spMkLst>
        </pc:spChg>
      </pc:sldChg>
      <pc:sldChg chg="modSp mod">
        <pc:chgData name="Warirat (Jah) Hanparb" userId="821c46b3-95b9-48f6-9380-4dfb3e332078" providerId="ADAL" clId="{A51E9E49-59CD-5ADB-AA7D-A4EB634C7804}" dt="2026-08-10T02:46:22.033" v="21" actId="555"/>
        <pc:sldMkLst>
          <pc:docMk/>
          <pc:sldMk cId="3328531383" sldId="266"/>
        </pc:sldMkLst>
        <pc:spChg chg="mod">
          <ac:chgData name="Warirat (Jah) Hanparb" userId="821c46b3-95b9-48f6-9380-4dfb3e332078" providerId="ADAL" clId="{A51E9E49-59CD-5ADB-AA7D-A4EB634C7804}" dt="2026-08-10T02:46:22.033" v="21" actId="555"/>
          <ac:spMkLst>
            <pc:docMk/>
            <pc:sldMk cId="3328531383" sldId="266"/>
            <ac:spMk id="6" creationId="{E9FCEC15-6620-B173-7E77-34FCC9C7C54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T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ECA0F8-194A-5543-9C5C-AE0ED17BDEED}" type="datetimeFigureOut">
              <a:rPr lang="en-TH" smtClean="0"/>
              <a:t>08/13/2026</a:t>
            </a:fld>
            <a:endParaRPr lang="en-T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T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T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9EAD98-A969-574B-AD10-82ECD97C05F2}" type="slidenum">
              <a:rPr lang="en-TH" smtClean="0"/>
              <a:t>‹#›</a:t>
            </a:fld>
            <a:endParaRPr lang="en-TH"/>
          </a:p>
        </p:txBody>
      </p:sp>
    </p:spTree>
    <p:extLst>
      <p:ext uri="{BB962C8B-B14F-4D97-AF65-F5344CB8AC3E}">
        <p14:creationId xmlns:p14="http://schemas.microsoft.com/office/powerpoint/2010/main" val="134683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G" dirty="0"/>
          </a:p>
        </p:txBody>
      </p:sp>
      <p:sp>
        <p:nvSpPr>
          <p:cNvPr id="4" name="Slide Number Placeholder 3"/>
          <p:cNvSpPr>
            <a:spLocks noGrp="1"/>
          </p:cNvSpPr>
          <p:nvPr>
            <p:ph type="sldNum" sz="quarter" idx="5"/>
          </p:nvPr>
        </p:nvSpPr>
        <p:spPr/>
        <p:txBody>
          <a:bodyPr/>
          <a:lstStyle/>
          <a:p>
            <a:fld id="{959EAD98-A969-574B-AD10-82ECD97C05F2}" type="slidenum">
              <a:rPr lang="en-TH" smtClean="0"/>
              <a:t>2</a:t>
            </a:fld>
            <a:endParaRPr lang="en-TH"/>
          </a:p>
        </p:txBody>
      </p:sp>
    </p:spTree>
    <p:extLst>
      <p:ext uri="{BB962C8B-B14F-4D97-AF65-F5344CB8AC3E}">
        <p14:creationId xmlns:p14="http://schemas.microsoft.com/office/powerpoint/2010/main" val="3892501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s-MX" b="1" err="1"/>
              <a:t>Sources</a:t>
            </a:r>
            <a:r>
              <a:rPr lang="es-MX" b="1"/>
              <a:t>:</a:t>
            </a:r>
          </a:p>
          <a:p>
            <a:pPr marL="228600" indent="-228600" rtl="0">
              <a:buFont typeface="+mj-lt"/>
              <a:buAutoNum type="arabicPeriod"/>
            </a:pPr>
            <a:r>
              <a:rPr lang="en-US" sz="1200" b="0" i="0" kern="1200">
                <a:solidFill>
                  <a:schemeClr val="tx1"/>
                </a:solidFill>
                <a:effectLst/>
                <a:latin typeface="Calibri" panose="020F0502020204030204" pitchFamily="34" charset="0"/>
                <a:ea typeface="+mn-ea"/>
                <a:cs typeface="+mn-cs"/>
              </a:rPr>
              <a:t>CDC, https://www.cdc.gov/female-blood-disorders/about/heavy-menstrual-bleeding.html</a:t>
            </a:r>
          </a:p>
          <a:p>
            <a:pPr marL="228600" indent="-228600" rtl="0">
              <a:buFont typeface="+mj-lt"/>
              <a:buAutoNum type="arabicPeriod"/>
            </a:pPr>
            <a:r>
              <a:rPr lang="en-US" sz="1200" b="0" i="0" kern="1200">
                <a:solidFill>
                  <a:schemeClr val="tx1"/>
                </a:solidFill>
                <a:effectLst/>
                <a:latin typeface="Calibri" panose="020F0502020204030204" pitchFamily="34" charset="0"/>
                <a:ea typeface="+mn-ea"/>
                <a:cs typeface="+mn-cs"/>
              </a:rPr>
              <a:t>Gates Foundation, Hormonal IUD introduction for Nigeria, India and Kenya, 2025. </a:t>
            </a:r>
          </a:p>
          <a:p>
            <a:pPr marL="228600" indent="-228600" rtl="0">
              <a:buFont typeface="+mj-lt"/>
              <a:buAutoNum type="arabicPeriod"/>
            </a:pPr>
            <a:r>
              <a:rPr lang="en-US" sz="1200" b="0" i="0" kern="1200">
                <a:solidFill>
                  <a:schemeClr val="tx1"/>
                </a:solidFill>
                <a:effectLst/>
                <a:latin typeface="Calibri" panose="020F0502020204030204" pitchFamily="34" charset="0"/>
                <a:ea typeface="+mn-ea"/>
                <a:cs typeface="+mn-cs"/>
              </a:rPr>
              <a:t>The relationship between heavy menstrual bleeding, iron deficiency, and iron deficiency anemia Munro, Malcolm G. et al. American Journal of Obstetrics &amp; Gynecology, Volume 229, Issue 1, 1 - 9</a:t>
            </a:r>
          </a:p>
          <a:p>
            <a:pPr marL="228600" indent="-228600" rtl="0">
              <a:buFont typeface="+mj-lt"/>
              <a:buAutoNum type="arabicPeriod"/>
            </a:pPr>
            <a:r>
              <a:rPr lang="en-US" sz="1200" b="0" i="0" kern="1200">
                <a:solidFill>
                  <a:schemeClr val="tx1"/>
                </a:solidFill>
                <a:effectLst/>
                <a:latin typeface="Calibri" panose="020F0502020204030204" pitchFamily="34" charset="0"/>
                <a:ea typeface="+mn-ea"/>
                <a:cs typeface="+mn-cs"/>
              </a:rPr>
              <a:t>Bahamondes, L., &amp; Ali, M. (2015). Recent advances in managing and understanding menstrual disorders. F1000prime reports, 7, 33. https://doi.org/10.12703/P7-33</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a:solidFill>
                  <a:schemeClr val="tx1"/>
                </a:solidFill>
                <a:effectLst/>
                <a:latin typeface="Calibri" panose="020F0502020204030204" pitchFamily="34" charset="0"/>
                <a:ea typeface="+mn-ea"/>
                <a:cs typeface="+mn-cs"/>
              </a:rPr>
              <a:t>Datey, S. et al. Vaginal bleeding patterns of women using different contraceptive methods (implants, injectables, IUDs, oral pills)—An Indian experience. Contraception, Volume 51, Issue 3, 155 – 165.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err="1">
                <a:solidFill>
                  <a:schemeClr val="tx1"/>
                </a:solidFill>
                <a:effectLst/>
                <a:latin typeface="Calibri" panose="020F0502020204030204" pitchFamily="34" charset="0"/>
                <a:ea typeface="+mn-ea"/>
                <a:cs typeface="+mn-cs"/>
              </a:rPr>
              <a:t>Lethaby</a:t>
            </a:r>
            <a:r>
              <a:rPr lang="en-US" sz="1200" b="0" i="0" kern="1200">
                <a:solidFill>
                  <a:schemeClr val="tx1"/>
                </a:solidFill>
                <a:effectLst/>
                <a:latin typeface="Calibri" panose="020F0502020204030204" pitchFamily="34" charset="0"/>
                <a:ea typeface="+mn-ea"/>
                <a:cs typeface="+mn-cs"/>
              </a:rPr>
              <a:t> A, Cooke IE, Rees MC. Progesterone/progestogen releasing intrauterine systems for heavy menstrual bleeding. Cochrane Database of Systematic Reviews 1999, Issue 4. Art. No.: CD002126. DOI: 10.1002/14651858.CD002126. Accessed 25 February 2026.</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a:solidFill>
                  <a:schemeClr val="tx1"/>
                </a:solidFill>
                <a:effectLst/>
                <a:latin typeface="Calibri" panose="020F0502020204030204" pitchFamily="34" charset="0"/>
                <a:ea typeface="+mn-ea"/>
                <a:cs typeface="+mn-cs"/>
              </a:rPr>
              <a:t>Stewart A, Cummins C, Gold L, Jordan R, Phillips W. The effectiveness of the levonorgestrel-releasing intrauterine system in menorrhagia: a systematic review. </a:t>
            </a:r>
            <a:r>
              <a:rPr lang="en-US" sz="1200" b="0" i="0" kern="1200" err="1">
                <a:solidFill>
                  <a:schemeClr val="tx1"/>
                </a:solidFill>
                <a:effectLst/>
                <a:latin typeface="Calibri" panose="020F0502020204030204" pitchFamily="34" charset="0"/>
                <a:ea typeface="+mn-ea"/>
                <a:cs typeface="+mn-cs"/>
              </a:rPr>
              <a:t>BJOG</a:t>
            </a:r>
            <a:r>
              <a:rPr lang="en-US" sz="1200" b="0" i="0" kern="1200">
                <a:solidFill>
                  <a:schemeClr val="tx1"/>
                </a:solidFill>
                <a:effectLst/>
                <a:latin typeface="Calibri" panose="020F0502020204030204" pitchFamily="34" charset="0"/>
                <a:ea typeface="+mn-ea"/>
                <a:cs typeface="+mn-cs"/>
              </a:rPr>
              <a:t>. 2001 Jan;108(1):74-86. </a:t>
            </a:r>
            <a:r>
              <a:rPr lang="en-US" sz="1200" b="0" i="0" kern="1200" err="1">
                <a:solidFill>
                  <a:schemeClr val="tx1"/>
                </a:solidFill>
                <a:effectLst/>
                <a:latin typeface="Calibri" panose="020F0502020204030204" pitchFamily="34" charset="0"/>
                <a:ea typeface="+mn-ea"/>
                <a:cs typeface="+mn-cs"/>
              </a:rPr>
              <a:t>doi</a:t>
            </a:r>
            <a:r>
              <a:rPr lang="en-US" sz="1200" b="0" i="0" kern="1200">
                <a:solidFill>
                  <a:schemeClr val="tx1"/>
                </a:solidFill>
                <a:effectLst/>
                <a:latin typeface="Calibri" panose="020F0502020204030204" pitchFamily="34" charset="0"/>
                <a:ea typeface="+mn-ea"/>
                <a:cs typeface="+mn-cs"/>
              </a:rPr>
              <a:t>: 10.1111/j.1471-0528.2001.00020.x. </a:t>
            </a:r>
            <a:r>
              <a:rPr lang="en-US" sz="1200" b="0" i="0" kern="1200" err="1">
                <a:solidFill>
                  <a:schemeClr val="tx1"/>
                </a:solidFill>
                <a:effectLst/>
                <a:latin typeface="Calibri" panose="020F0502020204030204" pitchFamily="34" charset="0"/>
                <a:ea typeface="+mn-ea"/>
                <a:cs typeface="+mn-cs"/>
              </a:rPr>
              <a:t>PMID</a:t>
            </a:r>
            <a:r>
              <a:rPr lang="en-US" sz="1200" b="0" i="0" kern="1200">
                <a:solidFill>
                  <a:schemeClr val="tx1"/>
                </a:solidFill>
                <a:effectLst/>
                <a:latin typeface="Calibri" panose="020F0502020204030204" pitchFamily="34" charset="0"/>
                <a:ea typeface="+mn-ea"/>
                <a:cs typeface="+mn-cs"/>
              </a:rPr>
              <a:t>: 11213008.</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a:solidFill>
                  <a:schemeClr val="tx1"/>
                </a:solidFill>
                <a:effectLst/>
                <a:latin typeface="Calibri" panose="020F0502020204030204" pitchFamily="34" charset="0"/>
                <a:ea typeface="+mn-ea"/>
                <a:cs typeface="+mn-cs"/>
              </a:rPr>
              <a:t>Bofill Rodriguez M, </a:t>
            </a:r>
            <a:r>
              <a:rPr lang="en-US" sz="1200" b="0" i="0" kern="1200" err="1">
                <a:solidFill>
                  <a:schemeClr val="tx1"/>
                </a:solidFill>
                <a:effectLst/>
                <a:latin typeface="Calibri" panose="020F0502020204030204" pitchFamily="34" charset="0"/>
                <a:ea typeface="+mn-ea"/>
                <a:cs typeface="+mn-cs"/>
              </a:rPr>
              <a:t>Lethaby</a:t>
            </a:r>
            <a:r>
              <a:rPr lang="en-US" sz="1200" b="0" i="0" kern="1200">
                <a:solidFill>
                  <a:schemeClr val="tx1"/>
                </a:solidFill>
                <a:effectLst/>
                <a:latin typeface="Calibri" panose="020F0502020204030204" pitchFamily="34" charset="0"/>
                <a:ea typeface="+mn-ea"/>
                <a:cs typeface="+mn-cs"/>
              </a:rPr>
              <a:t> A, Grigore M, Brown J, Hickey M, Farquhar C. Endometrial resection and ablation techniques for heavy menstrual bleeding. Cochrane Database of Systematic Reviews 2019, Issue 1. Art. No.: CD001501. DOI: 10.1002/14651858.CD001501.pub5. Accessed 05 March 2026.</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A41421-A472-4C2A-8BC8-F3E85A6188E7}" type="slidenum">
              <a:rPr kumimoji="0" lang="es-MX"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s-MX"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84601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8888B-9D7C-E1D5-033B-5625CC7932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TH"/>
          </a:p>
        </p:txBody>
      </p:sp>
      <p:sp>
        <p:nvSpPr>
          <p:cNvPr id="3" name="Subtitle 2">
            <a:extLst>
              <a:ext uri="{FF2B5EF4-FFF2-40B4-BE49-F238E27FC236}">
                <a16:creationId xmlns:a16="http://schemas.microsoft.com/office/drawing/2014/main" id="{5637B075-395F-2E5C-6CCF-54D05BCBA3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TH"/>
          </a:p>
        </p:txBody>
      </p:sp>
      <p:sp>
        <p:nvSpPr>
          <p:cNvPr id="4" name="Date Placeholder 3">
            <a:extLst>
              <a:ext uri="{FF2B5EF4-FFF2-40B4-BE49-F238E27FC236}">
                <a16:creationId xmlns:a16="http://schemas.microsoft.com/office/drawing/2014/main" id="{63E8DEBE-AB00-9B8F-19E4-00659A312384}"/>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5" name="Footer Placeholder 4">
            <a:extLst>
              <a:ext uri="{FF2B5EF4-FFF2-40B4-BE49-F238E27FC236}">
                <a16:creationId xmlns:a16="http://schemas.microsoft.com/office/drawing/2014/main" id="{C67CBB46-2E53-3148-4BBC-4831F4589F58}"/>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6" name="Slide Number Placeholder 5">
            <a:extLst>
              <a:ext uri="{FF2B5EF4-FFF2-40B4-BE49-F238E27FC236}">
                <a16:creationId xmlns:a16="http://schemas.microsoft.com/office/drawing/2014/main" id="{4DC548DB-38CB-65B4-2034-39827479F59A}"/>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4017293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2CC4E-D3EF-E0C6-E4FF-8CF0F7CE039C}"/>
              </a:ext>
            </a:extLst>
          </p:cNvPr>
          <p:cNvSpPr>
            <a:spLocks noGrp="1"/>
          </p:cNvSpPr>
          <p:nvPr>
            <p:ph type="title"/>
          </p:nvPr>
        </p:nvSpPr>
        <p:spPr/>
        <p:txBody>
          <a:bodyPr/>
          <a:lstStyle/>
          <a:p>
            <a:r>
              <a:rPr lang="en-US"/>
              <a:t>Click to edit Master title style</a:t>
            </a:r>
            <a:endParaRPr lang="en-TH"/>
          </a:p>
        </p:txBody>
      </p:sp>
      <p:sp>
        <p:nvSpPr>
          <p:cNvPr id="3" name="Content Placeholder 2">
            <a:extLst>
              <a:ext uri="{FF2B5EF4-FFF2-40B4-BE49-F238E27FC236}">
                <a16:creationId xmlns:a16="http://schemas.microsoft.com/office/drawing/2014/main" id="{A538D504-9159-C109-69FE-1475754AED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4" name="Date Placeholder 3">
            <a:extLst>
              <a:ext uri="{FF2B5EF4-FFF2-40B4-BE49-F238E27FC236}">
                <a16:creationId xmlns:a16="http://schemas.microsoft.com/office/drawing/2014/main" id="{3C514E61-011E-9554-65F8-4F54BFE8843D}"/>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5" name="Footer Placeholder 4">
            <a:extLst>
              <a:ext uri="{FF2B5EF4-FFF2-40B4-BE49-F238E27FC236}">
                <a16:creationId xmlns:a16="http://schemas.microsoft.com/office/drawing/2014/main" id="{78B68467-36E0-AB5D-6777-ABA8DF160FF2}"/>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6" name="Slide Number Placeholder 5">
            <a:extLst>
              <a:ext uri="{FF2B5EF4-FFF2-40B4-BE49-F238E27FC236}">
                <a16:creationId xmlns:a16="http://schemas.microsoft.com/office/drawing/2014/main" id="{6553BD58-2317-1DFC-16F5-CFCE0ABA945F}"/>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2140250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D84FB-65C1-5FF5-D01A-368A8D1CF9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TH"/>
          </a:p>
        </p:txBody>
      </p:sp>
      <p:sp>
        <p:nvSpPr>
          <p:cNvPr id="3" name="Text Placeholder 2">
            <a:extLst>
              <a:ext uri="{FF2B5EF4-FFF2-40B4-BE49-F238E27FC236}">
                <a16:creationId xmlns:a16="http://schemas.microsoft.com/office/drawing/2014/main" id="{B339FEA5-D45B-F842-8434-DAEA1DA7515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C44C454-298B-68D8-AF24-BAEDE274E44B}"/>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5" name="Footer Placeholder 4">
            <a:extLst>
              <a:ext uri="{FF2B5EF4-FFF2-40B4-BE49-F238E27FC236}">
                <a16:creationId xmlns:a16="http://schemas.microsoft.com/office/drawing/2014/main" id="{FCA8B17A-A875-E50E-6333-9234CA5589DC}"/>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6" name="Slide Number Placeholder 5">
            <a:extLst>
              <a:ext uri="{FF2B5EF4-FFF2-40B4-BE49-F238E27FC236}">
                <a16:creationId xmlns:a16="http://schemas.microsoft.com/office/drawing/2014/main" id="{DFFE217C-7127-F32E-C24B-AC586198EBA3}"/>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200960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EEA98-E813-487F-4858-4AB09546051B}"/>
              </a:ext>
            </a:extLst>
          </p:cNvPr>
          <p:cNvSpPr>
            <a:spLocks noGrp="1"/>
          </p:cNvSpPr>
          <p:nvPr>
            <p:ph type="title"/>
          </p:nvPr>
        </p:nvSpPr>
        <p:spPr/>
        <p:txBody>
          <a:bodyPr/>
          <a:lstStyle/>
          <a:p>
            <a:r>
              <a:rPr lang="en-US"/>
              <a:t>Click to edit Master title style</a:t>
            </a:r>
            <a:endParaRPr lang="en-TH"/>
          </a:p>
        </p:txBody>
      </p:sp>
      <p:sp>
        <p:nvSpPr>
          <p:cNvPr id="3" name="Content Placeholder 2">
            <a:extLst>
              <a:ext uri="{FF2B5EF4-FFF2-40B4-BE49-F238E27FC236}">
                <a16:creationId xmlns:a16="http://schemas.microsoft.com/office/drawing/2014/main" id="{4E63D806-09ED-B9EF-A241-C0852CE3D9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4" name="Content Placeholder 3">
            <a:extLst>
              <a:ext uri="{FF2B5EF4-FFF2-40B4-BE49-F238E27FC236}">
                <a16:creationId xmlns:a16="http://schemas.microsoft.com/office/drawing/2014/main" id="{94301939-0B80-1521-3AE8-608837410CC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5" name="Date Placeholder 4">
            <a:extLst>
              <a:ext uri="{FF2B5EF4-FFF2-40B4-BE49-F238E27FC236}">
                <a16:creationId xmlns:a16="http://schemas.microsoft.com/office/drawing/2014/main" id="{D53D05FE-4558-FAC4-5669-351CDF051CE0}"/>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6" name="Footer Placeholder 5">
            <a:extLst>
              <a:ext uri="{FF2B5EF4-FFF2-40B4-BE49-F238E27FC236}">
                <a16:creationId xmlns:a16="http://schemas.microsoft.com/office/drawing/2014/main" id="{71D42315-B49D-E28B-AFF3-FD61534737CB}"/>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7" name="Slide Number Placeholder 6">
            <a:extLst>
              <a:ext uri="{FF2B5EF4-FFF2-40B4-BE49-F238E27FC236}">
                <a16:creationId xmlns:a16="http://schemas.microsoft.com/office/drawing/2014/main" id="{841CE80B-0074-F693-6009-4417AD862C00}"/>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2790183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EAA61-D925-C072-5667-64FA3C8625B2}"/>
              </a:ext>
            </a:extLst>
          </p:cNvPr>
          <p:cNvSpPr>
            <a:spLocks noGrp="1"/>
          </p:cNvSpPr>
          <p:nvPr>
            <p:ph type="title"/>
          </p:nvPr>
        </p:nvSpPr>
        <p:spPr>
          <a:xfrm>
            <a:off x="839788" y="365125"/>
            <a:ext cx="10515600" cy="1325563"/>
          </a:xfrm>
        </p:spPr>
        <p:txBody>
          <a:bodyPr/>
          <a:lstStyle/>
          <a:p>
            <a:r>
              <a:rPr lang="en-US"/>
              <a:t>Click to edit Master title style</a:t>
            </a:r>
            <a:endParaRPr lang="en-TH"/>
          </a:p>
        </p:txBody>
      </p:sp>
      <p:sp>
        <p:nvSpPr>
          <p:cNvPr id="3" name="Text Placeholder 2">
            <a:extLst>
              <a:ext uri="{FF2B5EF4-FFF2-40B4-BE49-F238E27FC236}">
                <a16:creationId xmlns:a16="http://schemas.microsoft.com/office/drawing/2014/main" id="{CC6AE778-1F95-55EE-065A-430754E3F7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E3CEA8-F23D-40F4-28BD-D47621ABAA8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5" name="Text Placeholder 4">
            <a:extLst>
              <a:ext uri="{FF2B5EF4-FFF2-40B4-BE49-F238E27FC236}">
                <a16:creationId xmlns:a16="http://schemas.microsoft.com/office/drawing/2014/main" id="{1A2DA622-90EB-98E9-B1D3-965D93E3D6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E373F3-D0B0-3B5E-25C3-12D68CDEE77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
        <p:nvSpPr>
          <p:cNvPr id="7" name="Date Placeholder 6">
            <a:extLst>
              <a:ext uri="{FF2B5EF4-FFF2-40B4-BE49-F238E27FC236}">
                <a16:creationId xmlns:a16="http://schemas.microsoft.com/office/drawing/2014/main" id="{235CC2DF-4130-95B9-8024-3D945306E029}"/>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8" name="Footer Placeholder 7">
            <a:extLst>
              <a:ext uri="{FF2B5EF4-FFF2-40B4-BE49-F238E27FC236}">
                <a16:creationId xmlns:a16="http://schemas.microsoft.com/office/drawing/2014/main" id="{55C1A171-A69D-0376-1D22-69FF246C537D}"/>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9" name="Slide Number Placeholder 8">
            <a:extLst>
              <a:ext uri="{FF2B5EF4-FFF2-40B4-BE49-F238E27FC236}">
                <a16:creationId xmlns:a16="http://schemas.microsoft.com/office/drawing/2014/main" id="{2BB89FC0-2A0E-D09A-D571-A3801EA57385}"/>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562768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65C3A-D538-648E-0F87-72F5320F97FF}"/>
              </a:ext>
            </a:extLst>
          </p:cNvPr>
          <p:cNvSpPr>
            <a:spLocks noGrp="1"/>
          </p:cNvSpPr>
          <p:nvPr>
            <p:ph type="title"/>
          </p:nvPr>
        </p:nvSpPr>
        <p:spPr/>
        <p:txBody>
          <a:bodyPr/>
          <a:lstStyle/>
          <a:p>
            <a:r>
              <a:rPr lang="en-US"/>
              <a:t>Click to edit Master title style</a:t>
            </a:r>
            <a:endParaRPr lang="en-TH"/>
          </a:p>
        </p:txBody>
      </p:sp>
      <p:sp>
        <p:nvSpPr>
          <p:cNvPr id="3" name="Date Placeholder 2">
            <a:extLst>
              <a:ext uri="{FF2B5EF4-FFF2-40B4-BE49-F238E27FC236}">
                <a16:creationId xmlns:a16="http://schemas.microsoft.com/office/drawing/2014/main" id="{5860AA2B-AC2D-32FE-10B3-20CE6BFDE603}"/>
              </a:ext>
            </a:extLst>
          </p:cNvPr>
          <p:cNvSpPr>
            <a:spLocks noGrp="1"/>
          </p:cNvSpPr>
          <p:nvPr>
            <p:ph type="dt" sz="half" idx="10"/>
          </p:nvPr>
        </p:nvSpPr>
        <p:spPr>
          <a:xfrm>
            <a:off x="838200" y="6356350"/>
            <a:ext cx="2743200" cy="365125"/>
          </a:xfrm>
          <a:prstGeom prst="rect">
            <a:avLst/>
          </a:prstGeom>
        </p:spPr>
        <p:txBody>
          <a:bodyPr/>
          <a:lstStyle/>
          <a:p>
            <a:fld id="{A0C36B60-7C20-0244-A18F-ED7226F8CAAE}" type="datetimeFigureOut">
              <a:rPr lang="en-TH" smtClean="0"/>
              <a:t>08/13/2026</a:t>
            </a:fld>
            <a:endParaRPr lang="en-TH"/>
          </a:p>
        </p:txBody>
      </p:sp>
      <p:sp>
        <p:nvSpPr>
          <p:cNvPr id="4" name="Footer Placeholder 3">
            <a:extLst>
              <a:ext uri="{FF2B5EF4-FFF2-40B4-BE49-F238E27FC236}">
                <a16:creationId xmlns:a16="http://schemas.microsoft.com/office/drawing/2014/main" id="{BDDA7D21-4FA9-9043-6A01-0317C619E908}"/>
              </a:ext>
            </a:extLst>
          </p:cNvPr>
          <p:cNvSpPr>
            <a:spLocks noGrp="1"/>
          </p:cNvSpPr>
          <p:nvPr>
            <p:ph type="ftr" sz="quarter" idx="11"/>
          </p:nvPr>
        </p:nvSpPr>
        <p:spPr>
          <a:xfrm>
            <a:off x="4038600" y="6356350"/>
            <a:ext cx="4114800" cy="365125"/>
          </a:xfrm>
          <a:prstGeom prst="rect">
            <a:avLst/>
          </a:prstGeom>
        </p:spPr>
        <p:txBody>
          <a:bodyPr/>
          <a:lstStyle/>
          <a:p>
            <a:endParaRPr lang="en-TH"/>
          </a:p>
        </p:txBody>
      </p:sp>
      <p:sp>
        <p:nvSpPr>
          <p:cNvPr id="5" name="Slide Number Placeholder 4">
            <a:extLst>
              <a:ext uri="{FF2B5EF4-FFF2-40B4-BE49-F238E27FC236}">
                <a16:creationId xmlns:a16="http://schemas.microsoft.com/office/drawing/2014/main" id="{5C22664E-DC92-C1C6-81C9-79CB474868F3}"/>
              </a:ext>
            </a:extLst>
          </p:cNvPr>
          <p:cNvSpPr>
            <a:spLocks noGrp="1"/>
          </p:cNvSpPr>
          <p:nvPr>
            <p:ph type="sldNum" sz="quarter" idx="12"/>
          </p:nvPr>
        </p:nvSpPr>
        <p:spPr>
          <a:xfrm>
            <a:off x="8610600" y="6356350"/>
            <a:ext cx="2743200" cy="365125"/>
          </a:xfrm>
          <a:prstGeom prst="rect">
            <a:avLst/>
          </a:prstGeom>
        </p:spPr>
        <p:txBody>
          <a:bodyPr/>
          <a:lstStyle/>
          <a:p>
            <a:fld id="{4A76F428-DDAE-C64D-8453-F44BCF08D0E4}" type="slidenum">
              <a:rPr lang="en-TH" smtClean="0"/>
              <a:t>‹#›</a:t>
            </a:fld>
            <a:endParaRPr lang="en-TH"/>
          </a:p>
        </p:txBody>
      </p:sp>
    </p:spTree>
    <p:extLst>
      <p:ext uri="{BB962C8B-B14F-4D97-AF65-F5344CB8AC3E}">
        <p14:creationId xmlns:p14="http://schemas.microsoft.com/office/powerpoint/2010/main" val="3221759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Divider - LR Boundless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251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1"/>
            </p:custDataLst>
            <p:extLst>
              <p:ext uri="{D42A27DB-BD31-4B8C-83A1-F6EECF244321}">
                <p14:modId xmlns:p14="http://schemas.microsoft.com/office/powerpoint/2010/main" val="2572258052"/>
              </p:ext>
            </p:extLst>
          </p:nvPr>
        </p:nvGraphicFramePr>
        <p:xfrm>
          <a:off x="2119" y="1593"/>
          <a:ext cx="2116" cy="1587"/>
        </p:xfrm>
        <a:graphic>
          <a:graphicData uri="http://schemas.openxmlformats.org/presentationml/2006/ole">
            <mc:AlternateContent xmlns:mc="http://schemas.openxmlformats.org/markup-compatibility/2006">
              <mc:Choice xmlns:v="urn:schemas-microsoft-com:vml" Requires="v">
                <p:oleObj name="think-cell Slide" r:id="rId3" imgW="383" imgH="384" progId="TCLayout.ActiveDocument.1">
                  <p:embed/>
                </p:oleObj>
              </mc:Choice>
              <mc:Fallback>
                <p:oleObj name="think-cell Slide" r:id="rId3" imgW="383" imgH="384" progId="TCLayout.ActiveDocument.1">
                  <p:embed/>
                  <p:pic>
                    <p:nvPicPr>
                      <p:cNvPr id="6" name="Object 5" hidden="1"/>
                      <p:cNvPicPr/>
                      <p:nvPr/>
                    </p:nvPicPr>
                    <p:blipFill>
                      <a:blip r:embed="rId4"/>
                      <a:stretch>
                        <a:fillRect/>
                      </a:stretch>
                    </p:blipFill>
                    <p:spPr>
                      <a:xfrm>
                        <a:off x="2119" y="1593"/>
                        <a:ext cx="2116" cy="1587"/>
                      </a:xfrm>
                      <a:prstGeom prst="rect">
                        <a:avLst/>
                      </a:prstGeom>
                    </p:spPr>
                  </p:pic>
                </p:oleObj>
              </mc:Fallback>
            </mc:AlternateContent>
          </a:graphicData>
        </a:graphic>
      </p:graphicFrame>
    </p:spTree>
    <p:extLst>
      <p:ext uri="{BB962C8B-B14F-4D97-AF65-F5344CB8AC3E}">
        <p14:creationId xmlns:p14="http://schemas.microsoft.com/office/powerpoint/2010/main" val="1886613414"/>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47979D-437F-6A19-0CE8-6BD5D02EE61A}"/>
              </a:ext>
            </a:extLst>
          </p:cNvPr>
          <p:cNvSpPr>
            <a:spLocks noGrp="1"/>
          </p:cNvSpPr>
          <p:nvPr>
            <p:ph type="title"/>
          </p:nvPr>
        </p:nvSpPr>
        <p:spPr>
          <a:xfrm>
            <a:off x="838200" y="822325"/>
            <a:ext cx="10515600" cy="1325563"/>
          </a:xfrm>
          <a:prstGeom prst="rect">
            <a:avLst/>
          </a:prstGeom>
        </p:spPr>
        <p:txBody>
          <a:bodyPr vert="horz" lIns="91440" tIns="45720" rIns="91440" bIns="45720" rtlCol="0" anchor="t" anchorCtr="0">
            <a:normAutofit/>
          </a:bodyPr>
          <a:lstStyle/>
          <a:p>
            <a:r>
              <a:rPr lang="en-US"/>
              <a:t>Click to edit Master title style</a:t>
            </a:r>
            <a:endParaRPr lang="en-TH"/>
          </a:p>
        </p:txBody>
      </p:sp>
      <p:sp>
        <p:nvSpPr>
          <p:cNvPr id="3" name="Text Placeholder 2">
            <a:extLst>
              <a:ext uri="{FF2B5EF4-FFF2-40B4-BE49-F238E27FC236}">
                <a16:creationId xmlns:a16="http://schemas.microsoft.com/office/drawing/2014/main" id="{EE09A1AD-614E-5D79-4A3F-C5EB4FB30FBE}"/>
              </a:ext>
            </a:extLst>
          </p:cNvPr>
          <p:cNvSpPr>
            <a:spLocks noGrp="1"/>
          </p:cNvSpPr>
          <p:nvPr>
            <p:ph type="body" idx="1"/>
          </p:nvPr>
        </p:nvSpPr>
        <p:spPr>
          <a:xfrm>
            <a:off x="838200" y="2147887"/>
            <a:ext cx="10515600" cy="40290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H"/>
          </a:p>
        </p:txBody>
      </p:sp>
    </p:spTree>
    <p:extLst>
      <p:ext uri="{BB962C8B-B14F-4D97-AF65-F5344CB8AC3E}">
        <p14:creationId xmlns:p14="http://schemas.microsoft.com/office/powerpoint/2010/main" val="24803936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T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1.svg"/><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5AA3CB12-C0F0-2199-A9D6-A1F20A86D43C}"/>
              </a:ext>
            </a:extLst>
          </p:cNvPr>
          <p:cNvSpPr/>
          <p:nvPr/>
        </p:nvSpPr>
        <p:spPr>
          <a:xfrm>
            <a:off x="3543606" y="1929983"/>
            <a:ext cx="9215639" cy="921563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3" name="Picture 2">
            <a:extLst>
              <a:ext uri="{FF2B5EF4-FFF2-40B4-BE49-F238E27FC236}">
                <a16:creationId xmlns:a16="http://schemas.microsoft.com/office/drawing/2014/main" id="{99D8ADEE-6BD3-1B09-1D43-4A40DDAF69C0}"/>
              </a:ext>
            </a:extLst>
          </p:cNvPr>
          <p:cNvPicPr>
            <a:picLocks noChangeAspect="1"/>
          </p:cNvPicPr>
          <p:nvPr/>
        </p:nvPicPr>
        <p:blipFill>
          <a:blip r:embed="rId2"/>
          <a:srcRect r="2329"/>
          <a:stretch>
            <a:fillRect/>
          </a:stretch>
        </p:blipFill>
        <p:spPr>
          <a:xfrm>
            <a:off x="6741666" y="1337039"/>
            <a:ext cx="5136699" cy="5520961"/>
          </a:xfrm>
          <a:prstGeom prst="rect">
            <a:avLst/>
          </a:prstGeom>
        </p:spPr>
      </p:pic>
      <p:sp>
        <p:nvSpPr>
          <p:cNvPr id="10" name="Round Single Corner Rectangle 9">
            <a:extLst>
              <a:ext uri="{FF2B5EF4-FFF2-40B4-BE49-F238E27FC236}">
                <a16:creationId xmlns:a16="http://schemas.microsoft.com/office/drawing/2014/main" id="{1D87B1EE-353A-70C8-4C98-70A4D5C48371}"/>
              </a:ext>
            </a:extLst>
          </p:cNvPr>
          <p:cNvSpPr/>
          <p:nvPr/>
        </p:nvSpPr>
        <p:spPr>
          <a:xfrm>
            <a:off x="0" y="5406887"/>
            <a:ext cx="7480092" cy="1451113"/>
          </a:xfrm>
          <a:prstGeom prst="round1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5" name="Picture 4">
            <a:extLst>
              <a:ext uri="{FF2B5EF4-FFF2-40B4-BE49-F238E27FC236}">
                <a16:creationId xmlns:a16="http://schemas.microsoft.com/office/drawing/2014/main" id="{ADAC3265-7637-FEB8-5182-DE7567F0E570}"/>
              </a:ext>
            </a:extLst>
          </p:cNvPr>
          <p:cNvPicPr>
            <a:picLocks noChangeAspect="1"/>
          </p:cNvPicPr>
          <p:nvPr/>
        </p:nvPicPr>
        <p:blipFill>
          <a:blip r:embed="rId3"/>
          <a:stretch>
            <a:fillRect/>
          </a:stretch>
        </p:blipFill>
        <p:spPr>
          <a:xfrm>
            <a:off x="871512" y="748883"/>
            <a:ext cx="7061200" cy="2362200"/>
          </a:xfrm>
          <a:prstGeom prst="rect">
            <a:avLst/>
          </a:prstGeom>
        </p:spPr>
      </p:pic>
      <p:pic>
        <p:nvPicPr>
          <p:cNvPr id="6" name="Picture 5">
            <a:extLst>
              <a:ext uri="{FF2B5EF4-FFF2-40B4-BE49-F238E27FC236}">
                <a16:creationId xmlns:a16="http://schemas.microsoft.com/office/drawing/2014/main" id="{1D90F44F-2598-08ED-8771-ABC720BB370C}"/>
              </a:ext>
            </a:extLst>
          </p:cNvPr>
          <p:cNvPicPr>
            <a:picLocks noChangeAspect="1"/>
          </p:cNvPicPr>
          <p:nvPr/>
        </p:nvPicPr>
        <p:blipFill>
          <a:blip r:embed="rId4"/>
          <a:stretch>
            <a:fillRect/>
          </a:stretch>
        </p:blipFill>
        <p:spPr>
          <a:xfrm>
            <a:off x="4577975" y="3116128"/>
            <a:ext cx="2163691" cy="2020314"/>
          </a:xfrm>
          <a:prstGeom prst="rect">
            <a:avLst/>
          </a:prstGeom>
        </p:spPr>
      </p:pic>
    </p:spTree>
    <p:extLst>
      <p:ext uri="{BB962C8B-B14F-4D97-AF65-F5344CB8AC3E}">
        <p14:creationId xmlns:p14="http://schemas.microsoft.com/office/powerpoint/2010/main" val="3034920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ound Single Corner Rectangle 17">
            <a:extLst>
              <a:ext uri="{FF2B5EF4-FFF2-40B4-BE49-F238E27FC236}">
                <a16:creationId xmlns:a16="http://schemas.microsoft.com/office/drawing/2014/main" id="{1DDF8258-4785-3B90-6FFF-8E41BF9CBA2D}"/>
              </a:ext>
            </a:extLst>
          </p:cNvPr>
          <p:cNvSpPr/>
          <p:nvPr/>
        </p:nvSpPr>
        <p:spPr>
          <a:xfrm>
            <a:off x="1" y="912272"/>
            <a:ext cx="6438528" cy="5945728"/>
          </a:xfrm>
          <a:prstGeom prst="round1Rect">
            <a:avLst>
              <a:gd name="adj" fmla="val 30124"/>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3" name="TextBox 2">
            <a:extLst>
              <a:ext uri="{FF2B5EF4-FFF2-40B4-BE49-F238E27FC236}">
                <a16:creationId xmlns:a16="http://schemas.microsoft.com/office/drawing/2014/main" id="{2C3F0E5F-9176-62AE-9D06-D19B3F100A0B}"/>
              </a:ext>
            </a:extLst>
          </p:cNvPr>
          <p:cNvSpPr txBox="1"/>
          <p:nvPr/>
        </p:nvSpPr>
        <p:spPr>
          <a:xfrm>
            <a:off x="671004" y="1613452"/>
            <a:ext cx="5133448" cy="4803366"/>
          </a:xfrm>
          <a:prstGeom prst="rect">
            <a:avLst/>
          </a:prstGeom>
          <a:noFill/>
        </p:spPr>
        <p:txBody>
          <a:bodyPr wrap="square">
            <a:spAutoFit/>
          </a:bodyPr>
          <a:lstStyle/>
          <a:p>
            <a:pPr marL="373063" marR="0" lvl="0" indent="-373063" algn="l" defTabSz="914400" rtl="0" eaLnBrk="1" fontAlgn="auto" latinLnBrk="0" hangingPunct="1">
              <a:lnSpc>
                <a:spcPct val="110000"/>
              </a:lnSpc>
              <a:spcBef>
                <a:spcPts val="0"/>
              </a:spcBef>
              <a:spcAft>
                <a:spcPts val="0"/>
              </a:spcAft>
              <a:buClr>
                <a:schemeClr val="accent4"/>
              </a:buClr>
              <a:buSzTx/>
              <a:buFont typeface="System Font Regular"/>
              <a:buChar char="→"/>
              <a:defRPr/>
            </a:pPr>
            <a:r>
              <a:rPr kumimoji="0" lang="en-US" sz="20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Hormonal IUDs avert more unintended pregnancies than any other non-permanent contraceptive option due to their long duration and high efficacy, supporting more families to decide when and how many children to have and lowering the health system costs.</a:t>
            </a:r>
          </a:p>
          <a:p>
            <a:pPr marL="373063" marR="0" lvl="0" indent="-373063" algn="l" defTabSz="914400" rtl="0" eaLnBrk="1" fontAlgn="auto" latinLnBrk="0" hangingPunct="1">
              <a:lnSpc>
                <a:spcPct val="110000"/>
              </a:lnSpc>
              <a:spcBef>
                <a:spcPts val="0"/>
              </a:spcBef>
              <a:spcAft>
                <a:spcPts val="0"/>
              </a:spcAft>
              <a:buClr>
                <a:schemeClr val="accent4"/>
              </a:buClr>
              <a:buSzTx/>
              <a:buFont typeface="System Font Regular"/>
              <a:buChar char="→"/>
              <a:defRPr/>
            </a:pPr>
            <a:endParaRPr kumimoji="0" lang="en-US" sz="20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a:p>
            <a:pPr marL="373063" marR="0" lvl="0" indent="-373063" algn="l" defTabSz="914400" rtl="0" eaLnBrk="1" fontAlgn="auto" latinLnBrk="0" hangingPunct="1">
              <a:lnSpc>
                <a:spcPct val="110000"/>
              </a:lnSpc>
              <a:spcBef>
                <a:spcPts val="0"/>
              </a:spcBef>
              <a:spcAft>
                <a:spcPts val="0"/>
              </a:spcAft>
              <a:buClr>
                <a:schemeClr val="accent4"/>
              </a:buClr>
              <a:buSzTx/>
              <a:buFont typeface="System Font Regular"/>
              <a:buChar char="→"/>
              <a:defRPr/>
            </a:pPr>
            <a:r>
              <a:rPr kumimoji="0" lang="en-US" sz="20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Health system and social cost per averted unintended pregnancy for hormonal IUD is lower than that of implants over time.</a:t>
            </a:r>
            <a:r>
              <a:rPr kumimoji="0" lang="en-US" sz="2000" b="1" u="none" strike="noStrike" kern="1200" cap="none" spc="0" normalizeH="0" baseline="3000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1</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sz="2000" b="1" u="none" strike="noStrike" kern="1200" cap="none" spc="0" normalizeH="0" baseline="0" noProof="0" dirty="0">
              <a:ln>
                <a:noFill/>
              </a:ln>
              <a:solidFill>
                <a:schemeClr val="bg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13" name="TextBox 12">
            <a:extLst>
              <a:ext uri="{FF2B5EF4-FFF2-40B4-BE49-F238E27FC236}">
                <a16:creationId xmlns:a16="http://schemas.microsoft.com/office/drawing/2014/main" id="{FE90C546-021A-772B-B3DE-53DE03D1134E}"/>
              </a:ext>
            </a:extLst>
          </p:cNvPr>
          <p:cNvSpPr txBox="1"/>
          <p:nvPr/>
        </p:nvSpPr>
        <p:spPr>
          <a:xfrm>
            <a:off x="762922" y="577539"/>
            <a:ext cx="3312480"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National Level Savings</a:t>
            </a:r>
            <a:endParaRPr lang="en-TH"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endParaRPr>
          </a:p>
        </p:txBody>
      </p:sp>
      <p:sp>
        <p:nvSpPr>
          <p:cNvPr id="20" name="TextBox 19">
            <a:extLst>
              <a:ext uri="{FF2B5EF4-FFF2-40B4-BE49-F238E27FC236}">
                <a16:creationId xmlns:a16="http://schemas.microsoft.com/office/drawing/2014/main" id="{9E39CFBA-489E-7237-7FA2-4180274F1C18}"/>
              </a:ext>
            </a:extLst>
          </p:cNvPr>
          <p:cNvSpPr txBox="1"/>
          <p:nvPr/>
        </p:nvSpPr>
        <p:spPr>
          <a:xfrm>
            <a:off x="8204979" y="766966"/>
            <a:ext cx="3224099" cy="675891"/>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0"/>
              </a:spcAft>
              <a:buClr>
                <a:schemeClr val="accent4"/>
              </a:buClr>
              <a:buSzTx/>
              <a:defRPr/>
            </a:pPr>
            <a:r>
              <a:rPr kumimoji="0" lang="en-US" b="1" u="none" strike="noStrike" kern="1200" cap="none" spc="0" normalizeH="0" baseline="0" noProof="0" dirty="0">
                <a:ln>
                  <a:noFill/>
                </a:ln>
                <a:solidFill>
                  <a:schemeClr val="accent2"/>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5-Year Cost to Society to Avert One Pregnancy*</a:t>
            </a:r>
            <a:r>
              <a:rPr kumimoji="0" lang="en-US" b="1" u="none" strike="noStrike" kern="1200" cap="none" spc="0" normalizeH="0" baseline="30000" noProof="0" dirty="0">
                <a:ln>
                  <a:noFill/>
                </a:ln>
                <a:solidFill>
                  <a:schemeClr val="accent2"/>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1</a:t>
            </a:r>
          </a:p>
        </p:txBody>
      </p:sp>
      <p:sp>
        <p:nvSpPr>
          <p:cNvPr id="21" name="TextBox 20">
            <a:extLst>
              <a:ext uri="{FF2B5EF4-FFF2-40B4-BE49-F238E27FC236}">
                <a16:creationId xmlns:a16="http://schemas.microsoft.com/office/drawing/2014/main" id="{50C23859-0F07-C00D-439C-D44187CF363D}"/>
              </a:ext>
            </a:extLst>
          </p:cNvPr>
          <p:cNvSpPr txBox="1"/>
          <p:nvPr/>
        </p:nvSpPr>
        <p:spPr>
          <a:xfrm>
            <a:off x="8204979" y="1463802"/>
            <a:ext cx="3224099" cy="432683"/>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0"/>
              </a:spcAft>
              <a:buClr>
                <a:schemeClr val="accent4"/>
              </a:buClr>
              <a:buSzTx/>
              <a:defRPr/>
            </a:pPr>
            <a:r>
              <a:rPr kumimoji="0" lang="en-US" sz="105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Method: Costs ($) | </a:t>
            </a:r>
            <a:r>
              <a:rPr kumimoji="0" lang="en-US" sz="1050" b="1" u="none" strike="noStrike" kern="1200" cap="none" spc="0" normalizeH="0" baseline="0" noProof="0" dirty="0">
                <a:ln>
                  <a:noFill/>
                </a:ln>
                <a:solidFill>
                  <a:schemeClr val="tx2"/>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Number of Pregnancies</a:t>
            </a:r>
          </a:p>
          <a:p>
            <a:pPr marR="0" lvl="0" algn="l" defTabSz="914400" rtl="0" eaLnBrk="1" fontAlgn="auto" latinLnBrk="0" hangingPunct="1">
              <a:lnSpc>
                <a:spcPct val="110000"/>
              </a:lnSpc>
              <a:spcBef>
                <a:spcPts val="0"/>
              </a:spcBef>
              <a:spcAft>
                <a:spcPts val="0"/>
              </a:spcAft>
              <a:buClr>
                <a:schemeClr val="accent4"/>
              </a:buClr>
              <a:buSzTx/>
              <a:defRPr/>
            </a:pPr>
            <a:r>
              <a:rPr lang="en-US" sz="1050" dirty="0">
                <a:solidFill>
                  <a:schemeClr val="accent1"/>
                </a:solidFill>
                <a:latin typeface="Century Gothic" panose="020B0502020202020204" pitchFamily="34" charset="0"/>
                <a:ea typeface="Noto Sans" panose="020B0502040504020204" pitchFamily="34" charset="0"/>
                <a:cs typeface="Futura" panose="020B0602020204020303" pitchFamily="34" charset="-79"/>
                <a:sym typeface="Helvetica Bold"/>
              </a:rPr>
              <a:t>Incremental cost to avert one pregnancy</a:t>
            </a:r>
            <a:endParaRPr kumimoji="0" lang="en-US" sz="1050" u="none" strike="noStrike" kern="1200" cap="none" spc="0" normalizeH="0" baseline="30000" noProof="0" dirty="0">
              <a:ln>
                <a:noFill/>
              </a:ln>
              <a:solidFill>
                <a:schemeClr val="accent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22" name="TextBox 21">
            <a:extLst>
              <a:ext uri="{FF2B5EF4-FFF2-40B4-BE49-F238E27FC236}">
                <a16:creationId xmlns:a16="http://schemas.microsoft.com/office/drawing/2014/main" id="{862F0FDF-2BD3-0E77-69D2-F812C60139BF}"/>
              </a:ext>
            </a:extLst>
          </p:cNvPr>
          <p:cNvSpPr txBox="1"/>
          <p:nvPr/>
        </p:nvSpPr>
        <p:spPr>
          <a:xfrm>
            <a:off x="8202764" y="2151082"/>
            <a:ext cx="3060288" cy="546881"/>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0"/>
              </a:spcAft>
              <a:buClr>
                <a:schemeClr val="accent4"/>
              </a:buClr>
              <a:buSzTx/>
              <a:defRPr/>
            </a:pPr>
            <a:r>
              <a:rPr kumimoji="0" lang="en-US" sz="14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Implant (5 Yr): $4.0M | 2.9k</a:t>
            </a:r>
          </a:p>
          <a:p>
            <a:pPr marR="0" lvl="0" algn="l" defTabSz="914400" rtl="0" eaLnBrk="1" fontAlgn="auto" latinLnBrk="0" hangingPunct="1">
              <a:lnSpc>
                <a:spcPct val="110000"/>
              </a:lnSpc>
              <a:spcBef>
                <a:spcPts val="0"/>
              </a:spcBef>
              <a:spcAft>
                <a:spcPts val="0"/>
              </a:spcAft>
              <a:buClr>
                <a:schemeClr val="accent4"/>
              </a:buClr>
              <a:buSzTx/>
              <a:defRPr/>
            </a:pPr>
            <a:r>
              <a:rPr lang="en-US" sz="1400" dirty="0">
                <a:solidFill>
                  <a:schemeClr val="accent1"/>
                </a:solidFill>
                <a:latin typeface="Century Gothic" panose="020B0502020202020204" pitchFamily="34" charset="0"/>
                <a:ea typeface="Noto Sans" panose="020B0502040504020204" pitchFamily="34" charset="0"/>
                <a:cs typeface="Futura" panose="020B0602020204020303" pitchFamily="34" charset="-79"/>
                <a:sym typeface="Helvetica Bold"/>
              </a:rPr>
              <a:t>~$460</a:t>
            </a:r>
            <a:endParaRPr kumimoji="0" lang="en-US" sz="1400" u="none" strike="noStrike" kern="1200" cap="none" spc="0" normalizeH="0" baseline="30000" noProof="0" dirty="0">
              <a:ln>
                <a:noFill/>
              </a:ln>
              <a:solidFill>
                <a:schemeClr val="accent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24" name="TextBox 23">
            <a:extLst>
              <a:ext uri="{FF2B5EF4-FFF2-40B4-BE49-F238E27FC236}">
                <a16:creationId xmlns:a16="http://schemas.microsoft.com/office/drawing/2014/main" id="{057C5068-D01B-ECD7-A697-6FFC53537781}"/>
              </a:ext>
            </a:extLst>
          </p:cNvPr>
          <p:cNvSpPr txBox="1"/>
          <p:nvPr/>
        </p:nvSpPr>
        <p:spPr>
          <a:xfrm>
            <a:off x="8202764" y="3082635"/>
            <a:ext cx="3194770" cy="546881"/>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0"/>
              </a:spcAft>
              <a:buClr>
                <a:schemeClr val="accent4"/>
              </a:buClr>
              <a:buSzTx/>
              <a:defRPr/>
            </a:pPr>
            <a:r>
              <a:rPr kumimoji="0" lang="en-US" sz="14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Implant (3 Yr): $3.9M | 2.9k</a:t>
            </a:r>
          </a:p>
          <a:p>
            <a:pPr marR="0" lvl="0" algn="l" defTabSz="914400" rtl="0" eaLnBrk="1" fontAlgn="auto" latinLnBrk="0" hangingPunct="1">
              <a:lnSpc>
                <a:spcPct val="110000"/>
              </a:lnSpc>
              <a:spcBef>
                <a:spcPts val="0"/>
              </a:spcBef>
              <a:spcAft>
                <a:spcPts val="0"/>
              </a:spcAft>
              <a:buClr>
                <a:schemeClr val="accent4"/>
              </a:buClr>
              <a:buSzTx/>
              <a:defRPr/>
            </a:pPr>
            <a:r>
              <a:rPr lang="en-US" sz="1400" dirty="0">
                <a:solidFill>
                  <a:schemeClr val="accent1"/>
                </a:solidFill>
                <a:latin typeface="Century Gothic" panose="020B0502020202020204" pitchFamily="34" charset="0"/>
                <a:ea typeface="Noto Sans" panose="020B0502040504020204" pitchFamily="34" charset="0"/>
                <a:cs typeface="Futura" panose="020B0602020204020303" pitchFamily="34" charset="-79"/>
                <a:sym typeface="Helvetica Bold"/>
              </a:rPr>
              <a:t>~$400</a:t>
            </a:r>
            <a:endParaRPr kumimoji="0" lang="en-US" sz="1400" u="none" strike="noStrike" kern="1200" cap="none" spc="0" normalizeH="0" baseline="30000" noProof="0" dirty="0">
              <a:ln>
                <a:noFill/>
              </a:ln>
              <a:solidFill>
                <a:schemeClr val="accent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25" name="TextBox 24">
            <a:extLst>
              <a:ext uri="{FF2B5EF4-FFF2-40B4-BE49-F238E27FC236}">
                <a16:creationId xmlns:a16="http://schemas.microsoft.com/office/drawing/2014/main" id="{9067861C-B0B0-5C72-E8D6-D4B04858FE0D}"/>
              </a:ext>
            </a:extLst>
          </p:cNvPr>
          <p:cNvSpPr txBox="1"/>
          <p:nvPr/>
        </p:nvSpPr>
        <p:spPr>
          <a:xfrm>
            <a:off x="8202764" y="4014188"/>
            <a:ext cx="3060288" cy="546881"/>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0"/>
              </a:spcAft>
              <a:buClr>
                <a:schemeClr val="accent4"/>
              </a:buClr>
              <a:buSzTx/>
              <a:defRPr/>
            </a:pPr>
            <a:r>
              <a:rPr kumimoji="0" lang="en-US" sz="14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Copper IUD: $3.0M | 5.0K</a:t>
            </a:r>
          </a:p>
          <a:p>
            <a:pPr marR="0" lvl="0" algn="l" defTabSz="914400" rtl="0" eaLnBrk="1" fontAlgn="auto" latinLnBrk="0" hangingPunct="1">
              <a:lnSpc>
                <a:spcPct val="110000"/>
              </a:lnSpc>
              <a:spcBef>
                <a:spcPts val="0"/>
              </a:spcBef>
              <a:spcAft>
                <a:spcPts val="0"/>
              </a:spcAft>
              <a:buClr>
                <a:schemeClr val="accent4"/>
              </a:buClr>
              <a:buSzTx/>
              <a:defRPr/>
            </a:pPr>
            <a:r>
              <a:rPr lang="en-US" sz="1400" dirty="0">
                <a:solidFill>
                  <a:schemeClr val="accent1"/>
                </a:solidFill>
                <a:latin typeface="Century Gothic" panose="020B0502020202020204" pitchFamily="34" charset="0"/>
                <a:ea typeface="Noto Sans" panose="020B0502040504020204" pitchFamily="34" charset="0"/>
                <a:cs typeface="Futura" panose="020B0602020204020303" pitchFamily="34" charset="-79"/>
                <a:sym typeface="Helvetica Bold"/>
              </a:rPr>
              <a:t>Reference (Least Costly)</a:t>
            </a:r>
            <a:endParaRPr kumimoji="0" lang="en-US" sz="1400" u="none" strike="noStrike" kern="1200" cap="none" spc="0" normalizeH="0" baseline="30000" noProof="0" dirty="0">
              <a:ln>
                <a:noFill/>
              </a:ln>
              <a:solidFill>
                <a:schemeClr val="accent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26" name="TextBox 25">
            <a:extLst>
              <a:ext uri="{FF2B5EF4-FFF2-40B4-BE49-F238E27FC236}">
                <a16:creationId xmlns:a16="http://schemas.microsoft.com/office/drawing/2014/main" id="{08D6CF9E-DE49-B6F6-A024-B954199F67D4}"/>
              </a:ext>
            </a:extLst>
          </p:cNvPr>
          <p:cNvSpPr txBox="1"/>
          <p:nvPr/>
        </p:nvSpPr>
        <p:spPr>
          <a:xfrm>
            <a:off x="8202764" y="4945740"/>
            <a:ext cx="3137320" cy="546881"/>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0"/>
              </a:spcAft>
              <a:buClr>
                <a:schemeClr val="accent4"/>
              </a:buClr>
              <a:buSzTx/>
              <a:defRPr/>
            </a:pPr>
            <a:r>
              <a:rPr kumimoji="0" lang="en-US" sz="1400" b="1"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H-IUD: $2.9M | 1.6K</a:t>
            </a:r>
          </a:p>
          <a:p>
            <a:pPr marR="0" lvl="0" algn="l" defTabSz="914400" rtl="0" eaLnBrk="1" fontAlgn="auto" latinLnBrk="0" hangingPunct="1">
              <a:lnSpc>
                <a:spcPct val="110000"/>
              </a:lnSpc>
              <a:spcBef>
                <a:spcPts val="0"/>
              </a:spcBef>
              <a:spcAft>
                <a:spcPts val="0"/>
              </a:spcAft>
              <a:buClr>
                <a:schemeClr val="accent4"/>
              </a:buClr>
              <a:buSzTx/>
              <a:defRPr/>
            </a:pPr>
            <a:r>
              <a:rPr lang="en-US" sz="1400" dirty="0">
                <a:solidFill>
                  <a:schemeClr val="accent1"/>
                </a:solidFill>
                <a:latin typeface="Century Gothic" panose="020B0502020202020204" pitchFamily="34" charset="0"/>
                <a:ea typeface="Noto Sans" panose="020B0502040504020204" pitchFamily="34" charset="0"/>
                <a:cs typeface="Futura" panose="020B0602020204020303" pitchFamily="34" charset="-79"/>
                <a:sym typeface="Helvetica Bold"/>
              </a:rPr>
              <a:t>~-$7.5 (Most Cost Effective)</a:t>
            </a:r>
            <a:endParaRPr kumimoji="0" lang="en-US" sz="1400" u="none" strike="noStrike" kern="1200" cap="none" spc="0" normalizeH="0" baseline="30000" noProof="0" dirty="0">
              <a:ln>
                <a:noFill/>
              </a:ln>
              <a:solidFill>
                <a:schemeClr val="accent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27" name="Up Arrow 26">
            <a:extLst>
              <a:ext uri="{FF2B5EF4-FFF2-40B4-BE49-F238E27FC236}">
                <a16:creationId xmlns:a16="http://schemas.microsoft.com/office/drawing/2014/main" id="{2A11E539-3373-581A-80CC-F5D5D6877BFE}"/>
              </a:ext>
            </a:extLst>
          </p:cNvPr>
          <p:cNvSpPr/>
          <p:nvPr/>
        </p:nvSpPr>
        <p:spPr>
          <a:xfrm>
            <a:off x="6971475" y="577539"/>
            <a:ext cx="1125407" cy="6280461"/>
          </a:xfrm>
          <a:prstGeom prst="upArrow">
            <a:avLst>
              <a:gd name="adj1" fmla="val 69118"/>
              <a:gd name="adj2" fmla="val 5000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cxnSp>
        <p:nvCxnSpPr>
          <p:cNvPr id="30" name="Straight Arrow Connector 29">
            <a:extLst>
              <a:ext uri="{FF2B5EF4-FFF2-40B4-BE49-F238E27FC236}">
                <a16:creationId xmlns:a16="http://schemas.microsoft.com/office/drawing/2014/main" id="{A8ED4E2C-0E01-B85A-C3E6-36813F16F3A9}"/>
              </a:ext>
            </a:extLst>
          </p:cNvPr>
          <p:cNvCxnSpPr>
            <a:stCxn id="27" idx="2"/>
          </p:cNvCxnSpPr>
          <p:nvPr/>
        </p:nvCxnSpPr>
        <p:spPr>
          <a:xfrm flipH="1" flipV="1">
            <a:off x="7534178" y="912272"/>
            <a:ext cx="1" cy="59457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45" name="Group 44">
            <a:extLst>
              <a:ext uri="{FF2B5EF4-FFF2-40B4-BE49-F238E27FC236}">
                <a16:creationId xmlns:a16="http://schemas.microsoft.com/office/drawing/2014/main" id="{6929EE4A-9C7C-CF7F-A602-28B28A5941B0}"/>
              </a:ext>
            </a:extLst>
          </p:cNvPr>
          <p:cNvGrpSpPr/>
          <p:nvPr/>
        </p:nvGrpSpPr>
        <p:grpSpPr>
          <a:xfrm>
            <a:off x="7262266" y="4971479"/>
            <a:ext cx="543823" cy="543823"/>
            <a:chOff x="7503512" y="5514103"/>
            <a:chExt cx="543823" cy="543823"/>
          </a:xfrm>
        </p:grpSpPr>
        <p:sp>
          <p:nvSpPr>
            <p:cNvPr id="34" name="Oval 33">
              <a:extLst>
                <a:ext uri="{FF2B5EF4-FFF2-40B4-BE49-F238E27FC236}">
                  <a16:creationId xmlns:a16="http://schemas.microsoft.com/office/drawing/2014/main" id="{4027B758-1434-4206-F475-0BCA64212920}"/>
                </a:ext>
              </a:extLst>
            </p:cNvPr>
            <p:cNvSpPr/>
            <p:nvPr/>
          </p:nvSpPr>
          <p:spPr>
            <a:xfrm>
              <a:off x="7503512" y="5514103"/>
              <a:ext cx="543823" cy="543823"/>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36" name="Picture 35">
              <a:extLst>
                <a:ext uri="{FF2B5EF4-FFF2-40B4-BE49-F238E27FC236}">
                  <a16:creationId xmlns:a16="http://schemas.microsoft.com/office/drawing/2014/main" id="{A7D0CFEB-AA34-C747-4F88-84CA1E6EAC3F}"/>
                </a:ext>
              </a:extLst>
            </p:cNvPr>
            <p:cNvPicPr>
              <a:picLocks noChangeAspect="1"/>
            </p:cNvPicPr>
            <p:nvPr/>
          </p:nvPicPr>
          <p:blipFill>
            <a:blip r:embed="rId3"/>
            <a:srcRect/>
            <a:stretch/>
          </p:blipFill>
          <p:spPr>
            <a:xfrm>
              <a:off x="7617835" y="5629971"/>
              <a:ext cx="315023" cy="336309"/>
            </a:xfrm>
            <a:prstGeom prst="rect">
              <a:avLst/>
            </a:prstGeom>
          </p:spPr>
        </p:pic>
      </p:grpSp>
      <p:grpSp>
        <p:nvGrpSpPr>
          <p:cNvPr id="44" name="Group 43">
            <a:extLst>
              <a:ext uri="{FF2B5EF4-FFF2-40B4-BE49-F238E27FC236}">
                <a16:creationId xmlns:a16="http://schemas.microsoft.com/office/drawing/2014/main" id="{7AEA0898-5C42-326C-C737-19CB2A06067D}"/>
              </a:ext>
            </a:extLst>
          </p:cNvPr>
          <p:cNvGrpSpPr/>
          <p:nvPr/>
        </p:nvGrpSpPr>
        <p:grpSpPr>
          <a:xfrm>
            <a:off x="7262266" y="4028011"/>
            <a:ext cx="543823" cy="543823"/>
            <a:chOff x="7503512" y="4247106"/>
            <a:chExt cx="543823" cy="543823"/>
          </a:xfrm>
        </p:grpSpPr>
        <p:sp>
          <p:nvSpPr>
            <p:cNvPr id="33" name="Oval 32">
              <a:extLst>
                <a:ext uri="{FF2B5EF4-FFF2-40B4-BE49-F238E27FC236}">
                  <a16:creationId xmlns:a16="http://schemas.microsoft.com/office/drawing/2014/main" id="{BB877100-4BBA-63FA-9438-4C668EF873F3}"/>
                </a:ext>
              </a:extLst>
            </p:cNvPr>
            <p:cNvSpPr/>
            <p:nvPr/>
          </p:nvSpPr>
          <p:spPr>
            <a:xfrm>
              <a:off x="7503512" y="4247106"/>
              <a:ext cx="543823" cy="543823"/>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37" name="Picture 36">
              <a:extLst>
                <a:ext uri="{FF2B5EF4-FFF2-40B4-BE49-F238E27FC236}">
                  <a16:creationId xmlns:a16="http://schemas.microsoft.com/office/drawing/2014/main" id="{0E7E5B66-8DEC-9BF7-5295-A18F183C109A}"/>
                </a:ext>
              </a:extLst>
            </p:cNvPr>
            <p:cNvPicPr>
              <a:picLocks noChangeAspect="1"/>
            </p:cNvPicPr>
            <p:nvPr/>
          </p:nvPicPr>
          <p:blipFill>
            <a:blip r:embed="rId4"/>
            <a:srcRect/>
            <a:stretch/>
          </p:blipFill>
          <p:spPr>
            <a:xfrm>
              <a:off x="7617835" y="4376456"/>
              <a:ext cx="315023" cy="336309"/>
            </a:xfrm>
            <a:prstGeom prst="rect">
              <a:avLst/>
            </a:prstGeom>
          </p:spPr>
        </p:pic>
      </p:grpSp>
      <p:grpSp>
        <p:nvGrpSpPr>
          <p:cNvPr id="43" name="Group 42">
            <a:extLst>
              <a:ext uri="{FF2B5EF4-FFF2-40B4-BE49-F238E27FC236}">
                <a16:creationId xmlns:a16="http://schemas.microsoft.com/office/drawing/2014/main" id="{17AB9D74-3DE2-06B1-793E-7D1BBFAA598C}"/>
              </a:ext>
            </a:extLst>
          </p:cNvPr>
          <p:cNvGrpSpPr/>
          <p:nvPr/>
        </p:nvGrpSpPr>
        <p:grpSpPr>
          <a:xfrm>
            <a:off x="7262266" y="3084544"/>
            <a:ext cx="543823" cy="543823"/>
            <a:chOff x="7503512" y="2980109"/>
            <a:chExt cx="543823" cy="543823"/>
          </a:xfrm>
        </p:grpSpPr>
        <p:sp>
          <p:nvSpPr>
            <p:cNvPr id="32" name="Oval 31">
              <a:extLst>
                <a:ext uri="{FF2B5EF4-FFF2-40B4-BE49-F238E27FC236}">
                  <a16:creationId xmlns:a16="http://schemas.microsoft.com/office/drawing/2014/main" id="{B937F276-F7F0-38D6-365D-AD4E8BA76997}"/>
                </a:ext>
              </a:extLst>
            </p:cNvPr>
            <p:cNvSpPr/>
            <p:nvPr/>
          </p:nvSpPr>
          <p:spPr>
            <a:xfrm>
              <a:off x="7503512" y="2980109"/>
              <a:ext cx="543823" cy="543823"/>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40" name="Picture 39">
              <a:extLst>
                <a:ext uri="{FF2B5EF4-FFF2-40B4-BE49-F238E27FC236}">
                  <a16:creationId xmlns:a16="http://schemas.microsoft.com/office/drawing/2014/main" id="{47B1A226-364B-5875-8F8D-4687B2980688}"/>
                </a:ext>
              </a:extLst>
            </p:cNvPr>
            <p:cNvPicPr>
              <a:picLocks noChangeAspect="1"/>
            </p:cNvPicPr>
            <p:nvPr/>
          </p:nvPicPr>
          <p:blipFill>
            <a:blip r:embed="rId5"/>
            <a:srcRect l="1735" r="1734"/>
            <a:stretch/>
          </p:blipFill>
          <p:spPr>
            <a:xfrm rot="1842682">
              <a:off x="7746434" y="3044196"/>
              <a:ext cx="61311" cy="416914"/>
            </a:xfrm>
            <a:prstGeom prst="rect">
              <a:avLst/>
            </a:prstGeom>
          </p:spPr>
        </p:pic>
      </p:grpSp>
      <p:grpSp>
        <p:nvGrpSpPr>
          <p:cNvPr id="42" name="Group 41">
            <a:extLst>
              <a:ext uri="{FF2B5EF4-FFF2-40B4-BE49-F238E27FC236}">
                <a16:creationId xmlns:a16="http://schemas.microsoft.com/office/drawing/2014/main" id="{4AAE7AE0-550E-EBD1-EEED-BC812CB64872}"/>
              </a:ext>
            </a:extLst>
          </p:cNvPr>
          <p:cNvGrpSpPr/>
          <p:nvPr/>
        </p:nvGrpSpPr>
        <p:grpSpPr>
          <a:xfrm>
            <a:off x="7262266" y="2141077"/>
            <a:ext cx="543823" cy="543823"/>
            <a:chOff x="7503512" y="1713112"/>
            <a:chExt cx="543823" cy="543823"/>
          </a:xfrm>
        </p:grpSpPr>
        <p:sp>
          <p:nvSpPr>
            <p:cNvPr id="31" name="Oval 30">
              <a:extLst>
                <a:ext uri="{FF2B5EF4-FFF2-40B4-BE49-F238E27FC236}">
                  <a16:creationId xmlns:a16="http://schemas.microsoft.com/office/drawing/2014/main" id="{B192739C-4E64-558E-4C79-F593C8F0BFFE}"/>
                </a:ext>
              </a:extLst>
            </p:cNvPr>
            <p:cNvSpPr/>
            <p:nvPr/>
          </p:nvSpPr>
          <p:spPr>
            <a:xfrm>
              <a:off x="7503512" y="1713112"/>
              <a:ext cx="543823" cy="543823"/>
            </a:xfrm>
            <a:prstGeom prst="ellipse">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41" name="Picture 40">
              <a:extLst>
                <a:ext uri="{FF2B5EF4-FFF2-40B4-BE49-F238E27FC236}">
                  <a16:creationId xmlns:a16="http://schemas.microsoft.com/office/drawing/2014/main" id="{8F9C4260-93B4-AFA6-CFA5-B21587727922}"/>
                </a:ext>
              </a:extLst>
            </p:cNvPr>
            <p:cNvPicPr>
              <a:picLocks noChangeAspect="1"/>
            </p:cNvPicPr>
            <p:nvPr/>
          </p:nvPicPr>
          <p:blipFill>
            <a:blip r:embed="rId5"/>
            <a:srcRect l="1735" r="1734"/>
            <a:stretch/>
          </p:blipFill>
          <p:spPr>
            <a:xfrm rot="1842682">
              <a:off x="7746434" y="1773143"/>
              <a:ext cx="61311" cy="416914"/>
            </a:xfrm>
            <a:prstGeom prst="rect">
              <a:avLst/>
            </a:prstGeom>
          </p:spPr>
        </p:pic>
      </p:grpSp>
      <p:sp>
        <p:nvSpPr>
          <p:cNvPr id="46" name="TextBox 45">
            <a:extLst>
              <a:ext uri="{FF2B5EF4-FFF2-40B4-BE49-F238E27FC236}">
                <a16:creationId xmlns:a16="http://schemas.microsoft.com/office/drawing/2014/main" id="{F1023054-D69E-EE9C-366C-8F091CE2773E}"/>
              </a:ext>
            </a:extLst>
          </p:cNvPr>
          <p:cNvSpPr txBox="1"/>
          <p:nvPr/>
        </p:nvSpPr>
        <p:spPr>
          <a:xfrm rot="16200000">
            <a:off x="5293270" y="3635372"/>
            <a:ext cx="3224099" cy="255519"/>
          </a:xfrm>
          <a:prstGeom prst="rect">
            <a:avLst/>
          </a:prstGeom>
          <a:noFill/>
        </p:spPr>
        <p:txBody>
          <a:bodyPr wrap="square">
            <a:spAutoFit/>
          </a:bodyPr>
          <a:lstStyle/>
          <a:p>
            <a:pPr marR="0" lvl="0" algn="ctr" defTabSz="914400" rtl="0" eaLnBrk="1" fontAlgn="auto" latinLnBrk="0" hangingPunct="1">
              <a:lnSpc>
                <a:spcPct val="110000"/>
              </a:lnSpc>
              <a:spcBef>
                <a:spcPts val="0"/>
              </a:spcBef>
              <a:spcAft>
                <a:spcPts val="0"/>
              </a:spcAft>
              <a:buClr>
                <a:schemeClr val="accent4"/>
              </a:buClr>
              <a:buSzTx/>
              <a:defRPr/>
            </a:pPr>
            <a:r>
              <a:rPr lang="en-US" sz="1050" dirty="0">
                <a:solidFill>
                  <a:schemeClr val="accent1"/>
                </a:solidFill>
                <a:latin typeface="Century Gothic" panose="020B0502020202020204" pitchFamily="34" charset="0"/>
                <a:ea typeface="Noto Sans" panose="020B0502040504020204" pitchFamily="34" charset="0"/>
                <a:cs typeface="Futura" panose="020B0602020204020303" pitchFamily="34" charset="-79"/>
                <a:sym typeface="Helvetica Bold"/>
              </a:rPr>
              <a:t>Increasing incremental cost</a:t>
            </a:r>
            <a:endParaRPr kumimoji="0" lang="en-US" sz="1050" u="none" strike="noStrike" kern="1200" cap="none" spc="0" normalizeH="0" baseline="30000" noProof="0" dirty="0">
              <a:ln>
                <a:noFill/>
              </a:ln>
              <a:solidFill>
                <a:schemeClr val="accent1"/>
              </a:solidFill>
              <a:effectLst/>
              <a:uLnTx/>
              <a:uFillTx/>
              <a:latin typeface="Century Gothic" panose="020B0502020202020204" pitchFamily="34" charset="0"/>
              <a:ea typeface="Noto Sans" panose="020B0502040504020204" pitchFamily="34" charset="0"/>
              <a:cs typeface="Futura" panose="020B0602020204020303" pitchFamily="34" charset="-79"/>
              <a:sym typeface="Helvetica Bold"/>
            </a:endParaRPr>
          </a:p>
        </p:txBody>
      </p:sp>
      <p:cxnSp>
        <p:nvCxnSpPr>
          <p:cNvPr id="48" name="Straight Arrow Connector 47">
            <a:extLst>
              <a:ext uri="{FF2B5EF4-FFF2-40B4-BE49-F238E27FC236}">
                <a16:creationId xmlns:a16="http://schemas.microsoft.com/office/drawing/2014/main" id="{2EE94BA0-B667-17ED-4A08-2CF6837E4603}"/>
              </a:ext>
            </a:extLst>
          </p:cNvPr>
          <p:cNvCxnSpPr>
            <a:cxnSpLocks/>
          </p:cNvCxnSpPr>
          <p:nvPr/>
        </p:nvCxnSpPr>
        <p:spPr>
          <a:xfrm flipH="1">
            <a:off x="7917678" y="2424522"/>
            <a:ext cx="313661" cy="0"/>
          </a:xfrm>
          <a:prstGeom prst="straightConnector1">
            <a:avLst/>
          </a:prstGeom>
          <a:ln>
            <a:solidFill>
              <a:schemeClr val="accent2"/>
            </a:solidFill>
            <a:tailEnd type="oval"/>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EAB44B7F-276B-9153-C3E4-6D981A25DE19}"/>
              </a:ext>
            </a:extLst>
          </p:cNvPr>
          <p:cNvCxnSpPr>
            <a:cxnSpLocks/>
          </p:cNvCxnSpPr>
          <p:nvPr/>
        </p:nvCxnSpPr>
        <p:spPr>
          <a:xfrm flipH="1">
            <a:off x="7917678" y="3356075"/>
            <a:ext cx="313661" cy="0"/>
          </a:xfrm>
          <a:prstGeom prst="straightConnector1">
            <a:avLst/>
          </a:prstGeom>
          <a:ln>
            <a:solidFill>
              <a:schemeClr val="accent2"/>
            </a:solidFill>
            <a:tailEnd type="oval"/>
          </a:ln>
        </p:spPr>
        <p:style>
          <a:lnRef idx="2">
            <a:schemeClr val="accent1"/>
          </a:lnRef>
          <a:fillRef idx="0">
            <a:schemeClr val="accent1"/>
          </a:fillRef>
          <a:effectRef idx="1">
            <a:schemeClr val="accent1"/>
          </a:effectRef>
          <a:fontRef idx="minor">
            <a:schemeClr val="tx1"/>
          </a:fontRef>
        </p:style>
      </p:cxnSp>
      <p:cxnSp>
        <p:nvCxnSpPr>
          <p:cNvPr id="51" name="Straight Arrow Connector 50">
            <a:extLst>
              <a:ext uri="{FF2B5EF4-FFF2-40B4-BE49-F238E27FC236}">
                <a16:creationId xmlns:a16="http://schemas.microsoft.com/office/drawing/2014/main" id="{7CA051E1-4DA9-F0B8-E63F-3ED93BF5536A}"/>
              </a:ext>
            </a:extLst>
          </p:cNvPr>
          <p:cNvCxnSpPr>
            <a:cxnSpLocks/>
          </p:cNvCxnSpPr>
          <p:nvPr/>
        </p:nvCxnSpPr>
        <p:spPr>
          <a:xfrm flipH="1">
            <a:off x="7917678" y="4287628"/>
            <a:ext cx="313661" cy="0"/>
          </a:xfrm>
          <a:prstGeom prst="straightConnector1">
            <a:avLst/>
          </a:prstGeom>
          <a:ln>
            <a:solidFill>
              <a:schemeClr val="accent2"/>
            </a:solidFill>
            <a:tailEnd type="oval"/>
          </a:ln>
        </p:spPr>
        <p:style>
          <a:lnRef idx="2">
            <a:schemeClr val="accent1"/>
          </a:lnRef>
          <a:fillRef idx="0">
            <a:schemeClr val="accent1"/>
          </a:fillRef>
          <a:effectRef idx="1">
            <a:schemeClr val="accent1"/>
          </a:effectRef>
          <a:fontRef idx="minor">
            <a:schemeClr val="tx1"/>
          </a:fontRef>
        </p:style>
      </p:cxnSp>
      <p:cxnSp>
        <p:nvCxnSpPr>
          <p:cNvPr id="52" name="Straight Arrow Connector 51">
            <a:extLst>
              <a:ext uri="{FF2B5EF4-FFF2-40B4-BE49-F238E27FC236}">
                <a16:creationId xmlns:a16="http://schemas.microsoft.com/office/drawing/2014/main" id="{AB047101-781D-0E9A-61B2-5E7D9EE1A533}"/>
              </a:ext>
            </a:extLst>
          </p:cNvPr>
          <p:cNvCxnSpPr>
            <a:cxnSpLocks/>
          </p:cNvCxnSpPr>
          <p:nvPr/>
        </p:nvCxnSpPr>
        <p:spPr>
          <a:xfrm flipH="1">
            <a:off x="7917678" y="5219180"/>
            <a:ext cx="313661" cy="0"/>
          </a:xfrm>
          <a:prstGeom prst="straightConnector1">
            <a:avLst/>
          </a:prstGeom>
          <a:ln>
            <a:solidFill>
              <a:schemeClr val="accent2"/>
            </a:solidFill>
            <a:tailEnd type="oval"/>
          </a:ln>
        </p:spPr>
        <p:style>
          <a:lnRef idx="2">
            <a:schemeClr val="accent1"/>
          </a:lnRef>
          <a:fillRef idx="0">
            <a:schemeClr val="accent1"/>
          </a:fillRef>
          <a:effectRef idx="1">
            <a:schemeClr val="accent1"/>
          </a:effectRef>
          <a:fontRef idx="minor">
            <a:schemeClr val="tx1"/>
          </a:fontRef>
        </p:style>
      </p:cxnSp>
      <p:grpSp>
        <p:nvGrpSpPr>
          <p:cNvPr id="2" name="Group 1">
            <a:extLst>
              <a:ext uri="{FF2B5EF4-FFF2-40B4-BE49-F238E27FC236}">
                <a16:creationId xmlns:a16="http://schemas.microsoft.com/office/drawing/2014/main" id="{F4B100C2-B8BE-21AD-75C0-30C6AD7C6259}"/>
              </a:ext>
            </a:extLst>
          </p:cNvPr>
          <p:cNvGrpSpPr/>
          <p:nvPr/>
        </p:nvGrpSpPr>
        <p:grpSpPr>
          <a:xfrm>
            <a:off x="8208863" y="5831953"/>
            <a:ext cx="3703390" cy="1026047"/>
            <a:chOff x="2138305" y="6015002"/>
            <a:chExt cx="3703390" cy="1026047"/>
          </a:xfrm>
        </p:grpSpPr>
        <p:sp>
          <p:nvSpPr>
            <p:cNvPr id="4" name="TextBox 3">
              <a:extLst>
                <a:ext uri="{FF2B5EF4-FFF2-40B4-BE49-F238E27FC236}">
                  <a16:creationId xmlns:a16="http://schemas.microsoft.com/office/drawing/2014/main" id="{833D6935-32F5-00E5-FAA5-4921B00F16C2}"/>
                </a:ext>
              </a:extLst>
            </p:cNvPr>
            <p:cNvSpPr txBox="1"/>
            <p:nvPr/>
          </p:nvSpPr>
          <p:spPr>
            <a:xfrm>
              <a:off x="2138305" y="6056164"/>
              <a:ext cx="3703390" cy="98488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 Health system costs estimated from Nigerian health data and specific modeling assumptions; findings may vary in other country contexts</a:t>
              </a:r>
            </a:p>
            <a:p>
              <a:pPr marL="228600" marR="0" lvl="0" indent="-228600"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rPr>
                <a:t>HIUD Cost Effectiveness Analysis: Nigeria and Zambia, FHI 360, 2021; costs and savings may vary by commodity pricing, service delivery model, and national health system context  </a:t>
              </a:r>
            </a:p>
            <a:p>
              <a:pPr marR="0" lvl="0" defTabSz="914400" rtl="0" eaLnBrk="1" fontAlgn="auto" latinLnBrk="0" hangingPunct="1">
                <a:lnSpc>
                  <a:spcPct val="100000"/>
                </a:lnSpc>
                <a:spcBef>
                  <a:spcPts val="0"/>
                </a:spcBef>
                <a:spcAft>
                  <a:spcPts val="0"/>
                </a:spcAft>
                <a:buClrTx/>
                <a:buSzTx/>
                <a:tabLst/>
                <a:defRPr/>
              </a:pPr>
              <a:endParaRPr kumimoji="0" lang="en-US" sz="800" b="0"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chemeClr val="accent3"/>
                </a:solidFill>
                <a:effectLst/>
                <a:uLnTx/>
                <a:uFillTx/>
                <a:latin typeface="Century Gothic" panose="020B0502020202020204" pitchFamily="34" charset="0"/>
                <a:ea typeface="Noto Sans" panose="020B0502040504020204" pitchFamily="34" charset="0"/>
                <a:cs typeface="Noto Sans" panose="020B0502040504020204" pitchFamily="34" charset="0"/>
              </a:endParaRPr>
            </a:p>
          </p:txBody>
        </p:sp>
        <p:cxnSp>
          <p:nvCxnSpPr>
            <p:cNvPr id="5" name="Straight Connector 4">
              <a:extLst>
                <a:ext uri="{FF2B5EF4-FFF2-40B4-BE49-F238E27FC236}">
                  <a16:creationId xmlns:a16="http://schemas.microsoft.com/office/drawing/2014/main" id="{1CBE3657-A0E4-BDD0-D41A-38710DCE9FD6}"/>
                </a:ext>
              </a:extLst>
            </p:cNvPr>
            <p:cNvCxnSpPr/>
            <p:nvPr/>
          </p:nvCxnSpPr>
          <p:spPr>
            <a:xfrm>
              <a:off x="2236127" y="6015002"/>
              <a:ext cx="396237" cy="0"/>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57671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27" name="Oval 126">
            <a:extLst>
              <a:ext uri="{FF2B5EF4-FFF2-40B4-BE49-F238E27FC236}">
                <a16:creationId xmlns:a16="http://schemas.microsoft.com/office/drawing/2014/main" id="{050F0E15-DF25-DB51-31C0-B3633A53C743}"/>
              </a:ext>
            </a:extLst>
          </p:cNvPr>
          <p:cNvSpPr/>
          <p:nvPr/>
        </p:nvSpPr>
        <p:spPr>
          <a:xfrm>
            <a:off x="-608947" y="2341012"/>
            <a:ext cx="7683725" cy="7683725"/>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5" name="Picture 4">
            <a:extLst>
              <a:ext uri="{FF2B5EF4-FFF2-40B4-BE49-F238E27FC236}">
                <a16:creationId xmlns:a16="http://schemas.microsoft.com/office/drawing/2014/main" id="{97EEA611-6E93-CC5A-F502-D3F479F2577A}"/>
              </a:ext>
            </a:extLst>
          </p:cNvPr>
          <p:cNvPicPr>
            <a:picLocks noChangeAspect="1"/>
          </p:cNvPicPr>
          <p:nvPr/>
        </p:nvPicPr>
        <p:blipFill>
          <a:blip r:embed="rId3"/>
          <a:stretch>
            <a:fillRect/>
          </a:stretch>
        </p:blipFill>
        <p:spPr>
          <a:xfrm>
            <a:off x="85443" y="675125"/>
            <a:ext cx="4495800" cy="6197600"/>
          </a:xfrm>
          <a:prstGeom prst="rect">
            <a:avLst/>
          </a:prstGeom>
        </p:spPr>
      </p:pic>
      <p:sp>
        <p:nvSpPr>
          <p:cNvPr id="10" name="Round Single Corner Rectangle 9">
            <a:extLst>
              <a:ext uri="{FF2B5EF4-FFF2-40B4-BE49-F238E27FC236}">
                <a16:creationId xmlns:a16="http://schemas.microsoft.com/office/drawing/2014/main" id="{53A756C4-1730-F558-05D6-60E4E2C01F72}"/>
              </a:ext>
            </a:extLst>
          </p:cNvPr>
          <p:cNvSpPr/>
          <p:nvPr/>
        </p:nvSpPr>
        <p:spPr>
          <a:xfrm flipH="1">
            <a:off x="5075640" y="914399"/>
            <a:ext cx="7116359" cy="5958325"/>
          </a:xfrm>
          <a:prstGeom prst="round1Rect">
            <a:avLst>
              <a:gd name="adj" fmla="val 23432"/>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7" name="TextBox 6">
            <a:extLst>
              <a:ext uri="{FF2B5EF4-FFF2-40B4-BE49-F238E27FC236}">
                <a16:creationId xmlns:a16="http://schemas.microsoft.com/office/drawing/2014/main" id="{0991D9E6-A59D-FD2F-B25C-3D52E5C9E946}"/>
              </a:ext>
            </a:extLst>
          </p:cNvPr>
          <p:cNvSpPr txBox="1"/>
          <p:nvPr/>
        </p:nvSpPr>
        <p:spPr>
          <a:xfrm>
            <a:off x="7958202" y="577539"/>
            <a:ext cx="3389353"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Facility Level Savings</a:t>
            </a:r>
          </a:p>
        </p:txBody>
      </p:sp>
      <p:sp>
        <p:nvSpPr>
          <p:cNvPr id="6" name="TextBox 5">
            <a:extLst>
              <a:ext uri="{FF2B5EF4-FFF2-40B4-BE49-F238E27FC236}">
                <a16:creationId xmlns:a16="http://schemas.microsoft.com/office/drawing/2014/main" id="{1C6E225E-D69F-D483-1063-71A981EC943F}"/>
              </a:ext>
            </a:extLst>
          </p:cNvPr>
          <p:cNvSpPr txBox="1"/>
          <p:nvPr/>
        </p:nvSpPr>
        <p:spPr>
          <a:xfrm>
            <a:off x="6891424" y="1853294"/>
            <a:ext cx="4935486" cy="4096442"/>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2400"/>
              </a:spcAft>
              <a:buClr>
                <a:schemeClr val="accent4"/>
              </a:buClr>
              <a:buSzTx/>
              <a:defRPr/>
            </a:pPr>
            <a:r>
              <a:rPr kumimoji="0" lang="en-US" sz="2000" b="1" u="none" strike="noStrike" kern="1200" cap="none" spc="0" normalizeH="0" baseline="0" noProof="0" dirty="0">
                <a:ln>
                  <a:noFill/>
                </a:ln>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Lowered provider burden: </a:t>
            </a:r>
            <a:r>
              <a:rPr kumimoji="0" lang="en-US" sz="2000" u="none" strike="noStrike" kern="1200" cap="none" spc="0" normalizeH="0" baseline="0" noProof="0" dirty="0">
                <a:ln>
                  <a:noFill/>
                </a:ln>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The long duration of the HIUD and limited number of follow-ups allows for lower burden on providers over time, allowing for higher-quality care provided for all FP methods.</a:t>
            </a:r>
          </a:p>
          <a:p>
            <a:pPr marR="0" lvl="0" algn="l" defTabSz="914400" rtl="0" eaLnBrk="1" fontAlgn="auto" latinLnBrk="0" hangingPunct="1">
              <a:lnSpc>
                <a:spcPct val="110000"/>
              </a:lnSpc>
              <a:spcBef>
                <a:spcPts val="0"/>
              </a:spcBef>
              <a:spcAft>
                <a:spcPts val="2400"/>
              </a:spcAft>
              <a:buClr>
                <a:schemeClr val="accent4"/>
              </a:buClr>
              <a:buSzTx/>
              <a:defRPr/>
            </a:pPr>
            <a:r>
              <a:rPr kumimoji="0" lang="en-US" sz="2000" b="1" u="none" strike="noStrike" kern="1200" cap="none" spc="0" normalizeH="0" baseline="0" noProof="0" dirty="0">
                <a:ln>
                  <a:noFill/>
                </a:ln>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Risk of stock wastage lowered: </a:t>
            </a:r>
            <a:r>
              <a:rPr kumimoji="0" lang="en-US" sz="2000" u="none" strike="noStrike" kern="1200" cap="none" spc="0" normalizeH="0" baseline="0" noProof="0" dirty="0">
                <a:ln>
                  <a:noFill/>
                </a:ln>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May help manage heavy menstrual bleeding associated with conditions such as fibroids or adenomyosis, where clinically appropriate.</a:t>
            </a:r>
          </a:p>
        </p:txBody>
      </p:sp>
      <p:pic>
        <p:nvPicPr>
          <p:cNvPr id="24" name="Picture 23">
            <a:extLst>
              <a:ext uri="{FF2B5EF4-FFF2-40B4-BE49-F238E27FC236}">
                <a16:creationId xmlns:a16="http://schemas.microsoft.com/office/drawing/2014/main" id="{71F3FF3E-2290-6DF7-93D7-0FD7B7A90191}"/>
              </a:ext>
            </a:extLst>
          </p:cNvPr>
          <p:cNvPicPr>
            <a:picLocks noChangeAspect="1"/>
          </p:cNvPicPr>
          <p:nvPr/>
        </p:nvPicPr>
        <p:blipFill>
          <a:blip r:embed="rId4"/>
          <a:stretch>
            <a:fillRect/>
          </a:stretch>
        </p:blipFill>
        <p:spPr>
          <a:xfrm>
            <a:off x="6355944" y="4490212"/>
            <a:ext cx="164234" cy="209425"/>
          </a:xfrm>
          <a:prstGeom prst="rect">
            <a:avLst/>
          </a:prstGeom>
        </p:spPr>
      </p:pic>
      <p:sp>
        <p:nvSpPr>
          <p:cNvPr id="11" name="Rectangle 10">
            <a:extLst>
              <a:ext uri="{FF2B5EF4-FFF2-40B4-BE49-F238E27FC236}">
                <a16:creationId xmlns:a16="http://schemas.microsoft.com/office/drawing/2014/main" id="{57BB47A4-65FC-7584-25E6-69A1FC7BA20A}"/>
              </a:ext>
            </a:extLst>
          </p:cNvPr>
          <p:cNvSpPr/>
          <p:nvPr/>
        </p:nvSpPr>
        <p:spPr>
          <a:xfrm>
            <a:off x="5735926" y="1961680"/>
            <a:ext cx="908299" cy="90829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2" name="Rectangle 11">
            <a:extLst>
              <a:ext uri="{FF2B5EF4-FFF2-40B4-BE49-F238E27FC236}">
                <a16:creationId xmlns:a16="http://schemas.microsoft.com/office/drawing/2014/main" id="{2A5ACF48-B13A-91B8-4A86-CD7D0B0BFB90}"/>
              </a:ext>
            </a:extLst>
          </p:cNvPr>
          <p:cNvSpPr/>
          <p:nvPr/>
        </p:nvSpPr>
        <p:spPr>
          <a:xfrm>
            <a:off x="5735926" y="4296592"/>
            <a:ext cx="908299" cy="90829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14" name="Picture 2">
            <a:extLst>
              <a:ext uri="{FF2B5EF4-FFF2-40B4-BE49-F238E27FC236}">
                <a16:creationId xmlns:a16="http://schemas.microsoft.com/office/drawing/2014/main" id="{702A7230-5787-E619-D058-4ECFEEB8F017}"/>
              </a:ext>
            </a:extLst>
          </p:cNvPr>
          <p:cNvPicPr>
            <a:picLocks noChangeAspect="1"/>
          </p:cNvPicPr>
          <p:nvPr/>
        </p:nvPicPr>
        <p:blipFill>
          <a:blip>
            <a:extLst>
              <a:ext uri="{96DAC541-7B7A-43D3-8B79-37D633B846F1}">
                <asvg:svgBlip xmlns:asvg="http://schemas.microsoft.com/office/drawing/2016/SVG/main" r:embed="rId5"/>
              </a:ext>
            </a:extLst>
          </a:blip>
          <a:stretch/>
        </p:blipFill>
        <p:spPr>
          <a:xfrm>
            <a:off x="5883109" y="2149083"/>
            <a:ext cx="614322" cy="533490"/>
          </a:xfrm>
          <a:prstGeom prst="rect">
            <a:avLst/>
          </a:prstGeom>
        </p:spPr>
      </p:pic>
      <p:pic>
        <p:nvPicPr>
          <p:cNvPr id="15" name="Picture 3">
            <a:extLst>
              <a:ext uri="{FF2B5EF4-FFF2-40B4-BE49-F238E27FC236}">
                <a16:creationId xmlns:a16="http://schemas.microsoft.com/office/drawing/2014/main" id="{1D064E55-18FD-83E4-F40B-AA6681A970D5}"/>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5889663" y="4450329"/>
            <a:ext cx="600823" cy="600823"/>
          </a:xfrm>
          <a:prstGeom prst="rect">
            <a:avLst/>
          </a:prstGeom>
        </p:spPr>
      </p:pic>
    </p:spTree>
    <p:extLst>
      <p:ext uri="{BB962C8B-B14F-4D97-AF65-F5344CB8AC3E}">
        <p14:creationId xmlns:p14="http://schemas.microsoft.com/office/powerpoint/2010/main" val="2862053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5CBE2815-4DDD-E2EA-9F66-C947568D3276}"/>
            </a:ext>
          </a:extLst>
        </p:cNvPr>
        <p:cNvGrpSpPr/>
        <p:nvPr/>
      </p:nvGrpSpPr>
      <p:grpSpPr>
        <a:xfrm>
          <a:off x="0" y="0"/>
          <a:ext cx="0" cy="0"/>
          <a:chOff x="0" y="0"/>
          <a:chExt cx="0" cy="0"/>
        </a:xfrm>
      </p:grpSpPr>
      <p:sp>
        <p:nvSpPr>
          <p:cNvPr id="7" name="Oval 6">
            <a:extLst>
              <a:ext uri="{FF2B5EF4-FFF2-40B4-BE49-F238E27FC236}">
                <a16:creationId xmlns:a16="http://schemas.microsoft.com/office/drawing/2014/main" id="{308F32A5-3168-404C-0F5B-38BEBADF3854}"/>
              </a:ext>
            </a:extLst>
          </p:cNvPr>
          <p:cNvSpPr/>
          <p:nvPr/>
        </p:nvSpPr>
        <p:spPr>
          <a:xfrm>
            <a:off x="7158423" y="-2658490"/>
            <a:ext cx="7908101" cy="7908101"/>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6" name="Round Single Corner Rectangle 5">
            <a:extLst>
              <a:ext uri="{FF2B5EF4-FFF2-40B4-BE49-F238E27FC236}">
                <a16:creationId xmlns:a16="http://schemas.microsoft.com/office/drawing/2014/main" id="{E9FCEC15-6620-B173-7E77-34FCC9C7C545}"/>
              </a:ext>
            </a:extLst>
          </p:cNvPr>
          <p:cNvSpPr/>
          <p:nvPr/>
        </p:nvSpPr>
        <p:spPr>
          <a:xfrm>
            <a:off x="1" y="894522"/>
            <a:ext cx="8507896" cy="5963478"/>
          </a:xfrm>
          <a:prstGeom prst="round1Rect">
            <a:avLst>
              <a:gd name="adj" fmla="val 3800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8" name="TextBox 7">
            <a:extLst>
              <a:ext uri="{FF2B5EF4-FFF2-40B4-BE49-F238E27FC236}">
                <a16:creationId xmlns:a16="http://schemas.microsoft.com/office/drawing/2014/main" id="{31C853A8-5BCA-D3D6-37C3-67EA363E4522}"/>
              </a:ext>
            </a:extLst>
          </p:cNvPr>
          <p:cNvSpPr txBox="1"/>
          <p:nvPr/>
        </p:nvSpPr>
        <p:spPr>
          <a:xfrm>
            <a:off x="1977274" y="1853293"/>
            <a:ext cx="5181149" cy="3757888"/>
          </a:xfrm>
          <a:prstGeom prst="rect">
            <a:avLst/>
          </a:prstGeom>
          <a:noFill/>
        </p:spPr>
        <p:txBody>
          <a:bodyPr wrap="square">
            <a:spAutoFit/>
          </a:bodyPr>
          <a:lstStyle/>
          <a:p>
            <a:pPr lvl="0">
              <a:lnSpc>
                <a:spcPct val="110000"/>
              </a:lnSpc>
              <a:spcAft>
                <a:spcPts val="2400"/>
              </a:spcAft>
              <a:buClr>
                <a:schemeClr val="accent4"/>
              </a:buClr>
              <a:defRPr/>
            </a:pPr>
            <a:r>
              <a:rPr lang="en-US" sz="2000" dirty="0">
                <a:latin typeface="Century Gothic" panose="020B0502020202020204" pitchFamily="34" charset="0"/>
                <a:ea typeface="Noto Sans" panose="020B0502040504020204" pitchFamily="34" charset="0"/>
                <a:cs typeface="Futura" panose="020B0602020204020303" pitchFamily="34" charset="-79"/>
                <a:sym typeface="Helvetica Bold"/>
              </a:rPr>
              <a:t>Fewer appointments and check-ins for the HIUD translates to less time off work or away from home and less need to pay for transit or fuel.</a:t>
            </a:r>
          </a:p>
          <a:p>
            <a:pPr lvl="0">
              <a:lnSpc>
                <a:spcPct val="110000"/>
              </a:lnSpc>
              <a:buClr>
                <a:schemeClr val="accent4"/>
              </a:buClr>
              <a:defRPr/>
            </a:pPr>
            <a:endParaRPr lang="en-US" sz="2000" dirty="0">
              <a:latin typeface="Century Gothic" panose="020B0502020202020204" pitchFamily="34" charset="0"/>
              <a:ea typeface="Noto Sans" panose="020B0502040504020204" pitchFamily="34" charset="0"/>
              <a:cs typeface="Futura" panose="020B0602020204020303" pitchFamily="34" charset="-79"/>
              <a:sym typeface="Helvetica Bold"/>
            </a:endParaRPr>
          </a:p>
          <a:p>
            <a:pPr lvl="0">
              <a:lnSpc>
                <a:spcPct val="110000"/>
              </a:lnSpc>
              <a:buClr>
                <a:schemeClr val="accent4"/>
              </a:buClr>
              <a:defRPr/>
            </a:pPr>
            <a:r>
              <a:rPr lang="en-US" sz="2000" dirty="0">
                <a:latin typeface="Century Gothic" panose="020B0502020202020204" pitchFamily="34" charset="0"/>
                <a:ea typeface="Noto Sans" panose="020B0502040504020204" pitchFamily="34" charset="0"/>
                <a:cs typeface="Futura" panose="020B0602020204020303" pitchFamily="34" charset="-79"/>
                <a:sym typeface="Helvetica Bold"/>
              </a:rPr>
              <a:t>Reduced menstrual bleeding limits the need for menstrual products, and means more time spent on family life, work, and school</a:t>
            </a:r>
          </a:p>
          <a:p>
            <a:pPr marL="373063" lvl="0" indent="-373063">
              <a:lnSpc>
                <a:spcPct val="110000"/>
              </a:lnSpc>
              <a:buClr>
                <a:schemeClr val="accent4"/>
              </a:buClr>
              <a:buFont typeface="System Font Regular"/>
              <a:buChar char="→"/>
              <a:defRPr/>
            </a:pPr>
            <a:endParaRPr lang="en-US" sz="2000" dirty="0">
              <a:latin typeface="Century Gothic" panose="020B0502020202020204" pitchFamily="34" charset="0"/>
              <a:ea typeface="Noto Sans" panose="020B0502040504020204" pitchFamily="34" charset="0"/>
              <a:cs typeface="Futura" panose="020B0602020204020303" pitchFamily="34" charset="-79"/>
              <a:sym typeface="Helvetica Bold"/>
            </a:endParaRPr>
          </a:p>
        </p:txBody>
      </p:sp>
      <p:sp>
        <p:nvSpPr>
          <p:cNvPr id="12" name="Rectangle 11">
            <a:extLst>
              <a:ext uri="{FF2B5EF4-FFF2-40B4-BE49-F238E27FC236}">
                <a16:creationId xmlns:a16="http://schemas.microsoft.com/office/drawing/2014/main" id="{6762ABEA-AA5D-ED77-7AFF-31BCF26496F5}"/>
              </a:ext>
            </a:extLst>
          </p:cNvPr>
          <p:cNvSpPr/>
          <p:nvPr/>
        </p:nvSpPr>
        <p:spPr>
          <a:xfrm>
            <a:off x="762921" y="1961680"/>
            <a:ext cx="908299" cy="90829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3" name="Rectangle 12">
            <a:extLst>
              <a:ext uri="{FF2B5EF4-FFF2-40B4-BE49-F238E27FC236}">
                <a16:creationId xmlns:a16="http://schemas.microsoft.com/office/drawing/2014/main" id="{7C0CE8F6-7BBE-ED7A-2C06-AB6D8AC16577}"/>
              </a:ext>
            </a:extLst>
          </p:cNvPr>
          <p:cNvSpPr/>
          <p:nvPr/>
        </p:nvSpPr>
        <p:spPr>
          <a:xfrm>
            <a:off x="762921" y="3974575"/>
            <a:ext cx="908299" cy="90829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pic>
        <p:nvPicPr>
          <p:cNvPr id="22" name="Picture 21">
            <a:extLst>
              <a:ext uri="{FF2B5EF4-FFF2-40B4-BE49-F238E27FC236}">
                <a16:creationId xmlns:a16="http://schemas.microsoft.com/office/drawing/2014/main" id="{7E9C2F22-0CA5-53B9-1366-7599ADE96D36}"/>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8144582" y="1085107"/>
            <a:ext cx="3132258" cy="2628468"/>
          </a:xfrm>
          <a:prstGeom prst="rect">
            <a:avLst/>
          </a:prstGeom>
        </p:spPr>
      </p:pic>
      <p:sp>
        <p:nvSpPr>
          <p:cNvPr id="2" name="TextBox 1">
            <a:extLst>
              <a:ext uri="{FF2B5EF4-FFF2-40B4-BE49-F238E27FC236}">
                <a16:creationId xmlns:a16="http://schemas.microsoft.com/office/drawing/2014/main" id="{A7CB7E7A-B9A0-521E-6B52-C3829FCF0A1C}"/>
              </a:ext>
            </a:extLst>
          </p:cNvPr>
          <p:cNvSpPr txBox="1"/>
          <p:nvPr/>
        </p:nvSpPr>
        <p:spPr>
          <a:xfrm>
            <a:off x="762921" y="577539"/>
            <a:ext cx="3626559"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Household Level Savings</a:t>
            </a:r>
            <a:endParaRPr lang="en-TH" sz="1800" b="1" kern="100" dirty="0">
              <a:solidFill>
                <a:schemeClr val="bg1"/>
              </a:solidFill>
              <a:effectLst/>
              <a:latin typeface="Century Gothic" panose="020B0502020202020204" pitchFamily="34" charset="0"/>
              <a:ea typeface="Aptos" panose="020B0004020202020204" pitchFamily="34" charset="0"/>
              <a:cs typeface="Futura Medium" panose="020B0602020204020303" pitchFamily="34" charset="-79"/>
            </a:endParaRPr>
          </a:p>
        </p:txBody>
      </p:sp>
      <p:pic>
        <p:nvPicPr>
          <p:cNvPr id="10" name="Picture 9">
            <a:extLst>
              <a:ext uri="{FF2B5EF4-FFF2-40B4-BE49-F238E27FC236}">
                <a16:creationId xmlns:a16="http://schemas.microsoft.com/office/drawing/2014/main" id="{4EBED87B-2BE8-7F29-5558-6E38D0CEB3A6}"/>
              </a:ext>
            </a:extLst>
          </p:cNvPr>
          <p:cNvPicPr>
            <a:picLocks noChangeAspect="1"/>
          </p:cNvPicPr>
          <p:nvPr/>
        </p:nvPicPr>
        <p:blipFill>
          <a:blip r:embed="rId3"/>
          <a:stretch>
            <a:fillRect/>
          </a:stretch>
        </p:blipFill>
        <p:spPr>
          <a:xfrm>
            <a:off x="853468" y="4142792"/>
            <a:ext cx="701756" cy="559734"/>
          </a:xfrm>
          <a:prstGeom prst="rect">
            <a:avLst/>
          </a:prstGeom>
        </p:spPr>
      </p:pic>
      <p:pic>
        <p:nvPicPr>
          <p:cNvPr id="11" name="Picture 10">
            <a:extLst>
              <a:ext uri="{FF2B5EF4-FFF2-40B4-BE49-F238E27FC236}">
                <a16:creationId xmlns:a16="http://schemas.microsoft.com/office/drawing/2014/main" id="{495E7739-2676-BA8D-E47D-F65C4725D2FC}"/>
              </a:ext>
            </a:extLst>
          </p:cNvPr>
          <p:cNvPicPr>
            <a:picLocks noChangeAspect="1"/>
          </p:cNvPicPr>
          <p:nvPr/>
        </p:nvPicPr>
        <p:blipFill>
          <a:blip r:embed="rId4"/>
          <a:srcRect/>
          <a:stretch/>
        </p:blipFill>
        <p:spPr>
          <a:xfrm>
            <a:off x="843843" y="2180950"/>
            <a:ext cx="754629" cy="543588"/>
          </a:xfrm>
          <a:prstGeom prst="rect">
            <a:avLst/>
          </a:prstGeom>
        </p:spPr>
      </p:pic>
    </p:spTree>
    <p:extLst>
      <p:ext uri="{BB962C8B-B14F-4D97-AF65-F5344CB8AC3E}">
        <p14:creationId xmlns:p14="http://schemas.microsoft.com/office/powerpoint/2010/main" val="3328531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ECE9F809-09D0-2E05-4FC3-395EA600640B}"/>
              </a:ext>
            </a:extLst>
          </p:cNvPr>
          <p:cNvSpPr/>
          <p:nvPr/>
        </p:nvSpPr>
        <p:spPr>
          <a:xfrm>
            <a:off x="7158423" y="-2658490"/>
            <a:ext cx="7908101" cy="7908101"/>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6" name="Round Single Corner Rectangle 5">
            <a:extLst>
              <a:ext uri="{FF2B5EF4-FFF2-40B4-BE49-F238E27FC236}">
                <a16:creationId xmlns:a16="http://schemas.microsoft.com/office/drawing/2014/main" id="{9CD2D122-E8D0-28B4-CD01-4D1C96F3F388}"/>
              </a:ext>
            </a:extLst>
          </p:cNvPr>
          <p:cNvSpPr/>
          <p:nvPr/>
        </p:nvSpPr>
        <p:spPr>
          <a:xfrm>
            <a:off x="-1" y="894522"/>
            <a:ext cx="9959009" cy="5963478"/>
          </a:xfrm>
          <a:prstGeom prst="round1Rect">
            <a:avLst>
              <a:gd name="adj" fmla="val 3800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8" name="TextBox 7">
            <a:extLst>
              <a:ext uri="{FF2B5EF4-FFF2-40B4-BE49-F238E27FC236}">
                <a16:creationId xmlns:a16="http://schemas.microsoft.com/office/drawing/2014/main" id="{6F7F6E1E-57DB-E5CF-201A-C2B9F7F617AB}"/>
              </a:ext>
            </a:extLst>
          </p:cNvPr>
          <p:cNvSpPr txBox="1"/>
          <p:nvPr/>
        </p:nvSpPr>
        <p:spPr>
          <a:xfrm>
            <a:off x="1977273" y="1853294"/>
            <a:ext cx="6911893" cy="4434997"/>
          </a:xfrm>
          <a:prstGeom prst="rect">
            <a:avLst/>
          </a:prstGeom>
          <a:noFill/>
        </p:spPr>
        <p:txBody>
          <a:bodyPr wrap="square">
            <a:spAutoFit/>
          </a:bodyPr>
          <a:lstStyle/>
          <a:p>
            <a:pPr marR="0" lvl="0" algn="l" defTabSz="914400" rtl="0" eaLnBrk="1" fontAlgn="auto" latinLnBrk="0" hangingPunct="1">
              <a:lnSpc>
                <a:spcPct val="110000"/>
              </a:lnSpc>
              <a:spcBef>
                <a:spcPts val="0"/>
              </a:spcBef>
              <a:spcAft>
                <a:spcPts val="2400"/>
              </a:spcAft>
              <a:buClr>
                <a:schemeClr val="accent4"/>
              </a:buClr>
              <a:buSzTx/>
              <a:defRPr/>
            </a:pPr>
            <a:r>
              <a:rPr kumimoji="0" lang="en-US" sz="2000" u="none" strike="noStrike" kern="1200" cap="none" spc="0" normalizeH="0" baseline="0" noProof="0" dirty="0">
                <a:ln>
                  <a:noFill/>
                </a:ln>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HIUDs have two approved functions – contraceptive protection and management of heavy menstrual bleeding – and additional therapeutic uses, including prevention of the development of anemia through controlled menstrual bleeding and management of early-stage endometrial cancer. </a:t>
            </a:r>
          </a:p>
          <a:p>
            <a:pPr marR="0" lvl="0" algn="l" defTabSz="914400" rtl="0" eaLnBrk="1" fontAlgn="auto" latinLnBrk="0" hangingPunct="1">
              <a:lnSpc>
                <a:spcPct val="110000"/>
              </a:lnSpc>
              <a:spcBef>
                <a:spcPts val="0"/>
              </a:spcBef>
              <a:spcAft>
                <a:spcPts val="2400"/>
              </a:spcAft>
              <a:buClr>
                <a:schemeClr val="accent4"/>
              </a:buClr>
              <a:buSzTx/>
              <a:defRPr/>
            </a:pPr>
            <a:r>
              <a:rPr kumimoji="0" lang="en-US" sz="2000" u="none" strike="noStrike" kern="1200" cap="none" spc="0" normalizeH="0" baseline="0" noProof="0" dirty="0">
                <a:ln>
                  <a:noFill/>
                </a:ln>
                <a:effectLst/>
                <a:uLnTx/>
                <a:uFillTx/>
                <a:latin typeface="Century Gothic" panose="020B0502020202020204" pitchFamily="34" charset="0"/>
                <a:ea typeface="Noto Sans" panose="020B0502040504020204" pitchFamily="34" charset="0"/>
                <a:cs typeface="Futura" panose="020B0602020204020303" pitchFamily="34" charset="-79"/>
                <a:sym typeface="Helvetica Bold"/>
              </a:rPr>
              <a:t>These functions broaden the impact of HIUD introduction, providing national governments with “more return on investment” when they introduce the method and balancing the high upfront cost with significant savings over time when contrasted with other FP methods and HMB treatments.</a:t>
            </a:r>
          </a:p>
        </p:txBody>
      </p:sp>
      <p:sp>
        <p:nvSpPr>
          <p:cNvPr id="12" name="Rectangle 11">
            <a:extLst>
              <a:ext uri="{FF2B5EF4-FFF2-40B4-BE49-F238E27FC236}">
                <a16:creationId xmlns:a16="http://schemas.microsoft.com/office/drawing/2014/main" id="{99DE4663-BB70-7E02-0A61-A1C40F409165}"/>
              </a:ext>
            </a:extLst>
          </p:cNvPr>
          <p:cNvSpPr/>
          <p:nvPr/>
        </p:nvSpPr>
        <p:spPr>
          <a:xfrm>
            <a:off x="762921" y="1961680"/>
            <a:ext cx="908299" cy="90829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3" name="Rectangle 12">
            <a:extLst>
              <a:ext uri="{FF2B5EF4-FFF2-40B4-BE49-F238E27FC236}">
                <a16:creationId xmlns:a16="http://schemas.microsoft.com/office/drawing/2014/main" id="{3A7EE8A5-CF4B-7CDC-775B-9EDC97CFE0CA}"/>
              </a:ext>
            </a:extLst>
          </p:cNvPr>
          <p:cNvSpPr/>
          <p:nvPr/>
        </p:nvSpPr>
        <p:spPr>
          <a:xfrm>
            <a:off x="762921" y="4304431"/>
            <a:ext cx="908299" cy="90829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TH"/>
          </a:p>
        </p:txBody>
      </p:sp>
      <p:sp>
        <p:nvSpPr>
          <p:cNvPr id="14" name="TextBox 13">
            <a:extLst>
              <a:ext uri="{FF2B5EF4-FFF2-40B4-BE49-F238E27FC236}">
                <a16:creationId xmlns:a16="http://schemas.microsoft.com/office/drawing/2014/main" id="{35D6C603-1946-825F-C2EF-0F78FF2B84B6}"/>
              </a:ext>
            </a:extLst>
          </p:cNvPr>
          <p:cNvSpPr txBox="1"/>
          <p:nvPr/>
        </p:nvSpPr>
        <p:spPr>
          <a:xfrm>
            <a:off x="762921" y="577539"/>
            <a:ext cx="4012219" cy="628030"/>
          </a:xfrm>
          <a:prstGeom prst="rect">
            <a:avLst/>
          </a:prstGeom>
          <a:solidFill>
            <a:schemeClr val="accent2"/>
          </a:solidFill>
        </p:spPr>
        <p:txBody>
          <a:bodyPr wrap="square" anchor="ctr" anchorCtr="0">
            <a:noAutofit/>
          </a:bodyPr>
          <a:lstStyle/>
          <a:p>
            <a:pPr algn="ctr">
              <a:lnSpc>
                <a:spcPct val="115000"/>
              </a:lnSpc>
              <a:spcAft>
                <a:spcPts val="800"/>
              </a:spcAft>
              <a:buNone/>
            </a:pPr>
            <a:r>
              <a:rPr lang="en-US" sz="1800" b="1" kern="100">
                <a:solidFill>
                  <a:schemeClr val="bg1"/>
                </a:solidFill>
                <a:effectLst/>
                <a:latin typeface="Century Gothic" panose="020B0502020202020204" pitchFamily="34" charset="0"/>
                <a:ea typeface="Aptos" panose="020B0004020202020204" pitchFamily="34" charset="0"/>
                <a:cs typeface="Futura Medium" panose="020B0602020204020303" pitchFamily="34" charset="-79"/>
              </a:rPr>
              <a:t>Investing in Women’s Health</a:t>
            </a:r>
            <a:endParaRPr lang="en-TH" sz="1800" b="1" kern="100">
              <a:solidFill>
                <a:schemeClr val="bg1"/>
              </a:solidFill>
              <a:effectLst/>
              <a:latin typeface="Century Gothic" panose="020B0502020202020204" pitchFamily="34" charset="0"/>
              <a:ea typeface="Aptos" panose="020B0004020202020204" pitchFamily="34" charset="0"/>
              <a:cs typeface="Futura Medium" panose="020B0602020204020303" pitchFamily="34" charset="-79"/>
            </a:endParaRPr>
          </a:p>
        </p:txBody>
      </p:sp>
      <p:pic>
        <p:nvPicPr>
          <p:cNvPr id="16" name="Picture 15">
            <a:extLst>
              <a:ext uri="{FF2B5EF4-FFF2-40B4-BE49-F238E27FC236}">
                <a16:creationId xmlns:a16="http://schemas.microsoft.com/office/drawing/2014/main" id="{88CADFB9-CC87-83B9-6794-26BDA3B0A438}"/>
              </a:ext>
            </a:extLst>
          </p:cNvPr>
          <p:cNvPicPr>
            <a:picLocks noChangeAspect="1"/>
          </p:cNvPicPr>
          <p:nvPr/>
        </p:nvPicPr>
        <p:blipFill>
          <a:blip r:embed="rId2"/>
          <a:srcRect/>
          <a:stretch/>
        </p:blipFill>
        <p:spPr>
          <a:xfrm>
            <a:off x="923356" y="2122844"/>
            <a:ext cx="614322" cy="585968"/>
          </a:xfrm>
          <a:prstGeom prst="rect">
            <a:avLst/>
          </a:prstGeom>
        </p:spPr>
      </p:pic>
      <p:pic>
        <p:nvPicPr>
          <p:cNvPr id="18" name="Picture 17">
            <a:extLst>
              <a:ext uri="{FF2B5EF4-FFF2-40B4-BE49-F238E27FC236}">
                <a16:creationId xmlns:a16="http://schemas.microsoft.com/office/drawing/2014/main" id="{FA2AF0A0-CB48-35D3-FC38-1FAD1879B6EA}"/>
              </a:ext>
            </a:extLst>
          </p:cNvPr>
          <p:cNvPicPr>
            <a:picLocks noChangeAspect="1"/>
          </p:cNvPicPr>
          <p:nvPr/>
        </p:nvPicPr>
        <p:blipFill>
          <a:blip r:embed="rId3"/>
          <a:srcRect/>
          <a:stretch/>
        </p:blipFill>
        <p:spPr>
          <a:xfrm>
            <a:off x="893984" y="4477871"/>
            <a:ext cx="669771" cy="600823"/>
          </a:xfrm>
          <a:prstGeom prst="rect">
            <a:avLst/>
          </a:prstGeom>
        </p:spPr>
      </p:pic>
      <p:pic>
        <p:nvPicPr>
          <p:cNvPr id="22" name="Picture 21">
            <a:extLst>
              <a:ext uri="{FF2B5EF4-FFF2-40B4-BE49-F238E27FC236}">
                <a16:creationId xmlns:a16="http://schemas.microsoft.com/office/drawing/2014/main" id="{542AF569-B08B-9DD0-F07C-A7FDDB64C8DF}"/>
              </a:ext>
            </a:extLst>
          </p:cNvPr>
          <p:cNvPicPr>
            <a:picLocks noChangeAspect="1"/>
          </p:cNvPicPr>
          <p:nvPr/>
        </p:nvPicPr>
        <p:blipFill>
          <a:blip r:embed="rId4"/>
          <a:stretch>
            <a:fillRect/>
          </a:stretch>
        </p:blipFill>
        <p:spPr>
          <a:xfrm>
            <a:off x="9195219" y="577539"/>
            <a:ext cx="2591470" cy="2419746"/>
          </a:xfrm>
          <a:prstGeom prst="rect">
            <a:avLst/>
          </a:prstGeom>
        </p:spPr>
      </p:pic>
    </p:spTree>
    <p:extLst>
      <p:ext uri="{BB962C8B-B14F-4D97-AF65-F5344CB8AC3E}">
        <p14:creationId xmlns:p14="http://schemas.microsoft.com/office/powerpoint/2010/main" val="14480814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Gates HIUD">
      <a:dk1>
        <a:srgbClr val="000000"/>
      </a:dk1>
      <a:lt1>
        <a:srgbClr val="FFFFFF"/>
      </a:lt1>
      <a:dk2>
        <a:srgbClr val="09346C"/>
      </a:dk2>
      <a:lt2>
        <a:srgbClr val="EAEAEA"/>
      </a:lt2>
      <a:accent1>
        <a:srgbClr val="0A9994"/>
      </a:accent1>
      <a:accent2>
        <a:srgbClr val="1D7AE7"/>
      </a:accent2>
      <a:accent3>
        <a:srgbClr val="303030"/>
      </a:accent3>
      <a:accent4>
        <a:srgbClr val="E8F882"/>
      </a:accent4>
      <a:accent5>
        <a:srgbClr val="8B5E42"/>
      </a:accent5>
      <a:accent6>
        <a:srgbClr val="7A492C"/>
      </a:accent6>
      <a:hlink>
        <a:srgbClr val="00706A"/>
      </a:hlink>
      <a:folHlink>
        <a:srgbClr val="96607D"/>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A63423D465364484F7B56362446361" ma:contentTypeVersion="11" ma:contentTypeDescription="Create a new document." ma:contentTypeScope="" ma:versionID="f95eba77bce57ddc1f6f60cf70c6100d">
  <xsd:schema xmlns:xsd="http://www.w3.org/2001/XMLSchema" xmlns:xs="http://www.w3.org/2001/XMLSchema" xmlns:p="http://schemas.microsoft.com/office/2006/metadata/properties" xmlns:ns2="32d8cc10-2ca8-4423-948c-726c93976105" xmlns:ns3="9c0eefe5-0c97-4272-88e3-123504a3f236" targetNamespace="http://schemas.microsoft.com/office/2006/metadata/properties" ma:root="true" ma:fieldsID="40f6cd625ba55ea9738cd463f377ab87" ns2:_="" ns3:_="">
    <xsd:import namespace="32d8cc10-2ca8-4423-948c-726c93976105"/>
    <xsd:import namespace="9c0eefe5-0c97-4272-88e3-123504a3f236"/>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d8cc10-2ca8-4423-948c-726c93976105"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c0eefe5-0c97-4272-88e3-123504a3f236"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4eaecd9-efd9-4340-81ca-ba2e0f04d0a5}" ma:internalName="TaxCatchAll" ma:showField="CatchAllData" ma:web="9c0eefe5-0c97-4272-88e3-123504a3f23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2d8cc10-2ca8-4423-948c-726c93976105">
      <Terms xmlns="http://schemas.microsoft.com/office/infopath/2007/PartnerControls"/>
    </lcf76f155ced4ddcb4097134ff3c332f>
    <TaxCatchAll xmlns="9c0eefe5-0c97-4272-88e3-123504a3f236" xsi:nil="true"/>
  </documentManagement>
</p:properties>
</file>

<file path=customXml/itemProps1.xml><?xml version="1.0" encoding="utf-8"?>
<ds:datastoreItem xmlns:ds="http://schemas.openxmlformats.org/officeDocument/2006/customXml" ds:itemID="{AEEC855D-CA48-4204-8A06-18475B97042E}">
  <ds:schemaRefs>
    <ds:schemaRef ds:uri="http://schemas.microsoft.com/sharepoint/v3/contenttype/forms"/>
  </ds:schemaRefs>
</ds:datastoreItem>
</file>

<file path=customXml/itemProps2.xml><?xml version="1.0" encoding="utf-8"?>
<ds:datastoreItem xmlns:ds="http://schemas.openxmlformats.org/officeDocument/2006/customXml" ds:itemID="{F0B293A8-47F7-484D-87DC-6A67B5CD30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d8cc10-2ca8-4423-948c-726c93976105"/>
    <ds:schemaRef ds:uri="9c0eefe5-0c97-4272-88e3-123504a3f2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407B98-5877-4020-ACFC-5E2911C0E1FC}">
  <ds:schemaRefs>
    <ds:schemaRef ds:uri="http://schemas.microsoft.com/office/2006/metadata/properties"/>
    <ds:schemaRef ds:uri="http://www.w3.org/XML/1998/namespace"/>
    <ds:schemaRef ds:uri="http://purl.org/dc/dcmitype/"/>
    <ds:schemaRef ds:uri="http://schemas.microsoft.com/office/2006/documentManagement/types"/>
    <ds:schemaRef ds:uri="http://purl.org/dc/elements/1.1/"/>
    <ds:schemaRef ds:uri="32d8cc10-2ca8-4423-948c-726c93976105"/>
    <ds:schemaRef ds:uri="http://purl.org/dc/terms/"/>
    <ds:schemaRef ds:uri="http://schemas.microsoft.com/office/infopath/2007/PartnerControls"/>
    <ds:schemaRef ds:uri="http://schemas.openxmlformats.org/package/2006/metadata/core-properties"/>
    <ds:schemaRef ds:uri="9c0eefe5-0c97-4272-88e3-123504a3f236"/>
  </ds:schemaRefs>
</ds:datastoreItem>
</file>

<file path=docProps/app.xml><?xml version="1.0" encoding="utf-8"?>
<Properties xmlns="http://schemas.openxmlformats.org/officeDocument/2006/extended-properties" xmlns:vt="http://schemas.openxmlformats.org/officeDocument/2006/docPropsVTypes">
  <TotalTime>100</TotalTime>
  <Words>704</Words>
  <Application>Microsoft Office PowerPoint</Application>
  <PresentationFormat>Widescreen</PresentationFormat>
  <Paragraphs>39</Paragraphs>
  <Slides>5</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2" baseType="lpstr">
      <vt:lpstr>Aptos</vt:lpstr>
      <vt:lpstr>Arial</vt:lpstr>
      <vt:lpstr>Calibri</vt:lpstr>
      <vt:lpstr>Century Gothic</vt:lpstr>
      <vt:lpstr>System Font Regular</vt:lpstr>
      <vt:lpstr>Office Theme</vt:lpstr>
      <vt:lpstr>think-cell Slide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Irinn Vinaiphat</dc:creator>
  <cp:lastModifiedBy>Audrey Fratus</cp:lastModifiedBy>
  <cp:revision>5</cp:revision>
  <dcterms:created xsi:type="dcterms:W3CDTF">2026-04-28T05:14:58Z</dcterms:created>
  <dcterms:modified xsi:type="dcterms:W3CDTF">2026-08-13T14:49:16Z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0x01010004A63423D465364484F7B56362446361</vt:lpwstr>
  </property>
</Properties>
</file>