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56" r:id="rId5"/>
    <p:sldId id="258" r:id="rId6"/>
    <p:sldId id="264" r:id="rId7"/>
    <p:sldId id="265" r:id="rId8"/>
    <p:sldId id="267" r:id="rId9"/>
  </p:sldIdLst>
  <p:sldSz cx="12192000" cy="6858000"/>
  <p:notesSz cx="6858000" cy="9144000"/>
  <p:defaultTextStyle>
    <a:defPPr>
      <a:defRPr lang="en-T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94FE103-1B8F-084A-7CD0-91482B16DC17}" name="Helen Anyasi" initials="HA" userId="S::hanyasi@fhi360.org::ea5b2388-0acd-4a3a-bfd8-c4630af3cf1d" providerId="AD"/>
  <p188:author id="{AA06973E-4247-1984-DE80-E27A583A2C36}" name="Audrey Fratus" initials="AF" userId="S::AFratus@fhi360.org::737dca10-36d9-4eb0-81c9-49070bf55623" providerId="AD"/>
  <p188:author id="{59E9B76E-DBC7-45C8-89C1-0D15E390AC4F}" name="Andrée Sosler" initials="AS" userId="S::ASosler@fhi360.org::6374890b-1209-4983-a9a4-115f8f104935" providerId="AD"/>
  <p188:author id="{FE20FC83-EDEA-9A29-05E9-26608BD4796D}" name="Irinn Vinaiphat" initials="IV" userId="S::IVinaiphat@fhi360.org::8208d2c3-27ff-4f5c-a176-99b2af2af83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9401"/>
    <p:restoredTop sz="81370"/>
  </p:normalViewPr>
  <p:slideViewPr>
    <p:cSldViewPr snapToGrid="0">
      <p:cViewPr varScale="1">
        <p:scale>
          <a:sx n="86" d="100"/>
          <a:sy n="86" d="100"/>
        </p:scale>
        <p:origin x="11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rirat (Jah) Hanparb" userId="821c46b3-95b9-48f6-9380-4dfb3e332078" providerId="ADAL" clId="{A51E9E49-59CD-5ADB-AA7D-A4EB634C7804}"/>
    <pc:docChg chg="undo custSel modSld">
      <pc:chgData name="Warirat (Jah) Hanparb" userId="821c46b3-95b9-48f6-9380-4dfb3e332078" providerId="ADAL" clId="{A51E9E49-59CD-5ADB-AA7D-A4EB634C7804}" dt="2026-08-05T03:14:33.892" v="10" actId="552"/>
      <pc:docMkLst>
        <pc:docMk/>
      </pc:docMkLst>
      <pc:sldChg chg="addSp delSp modSp mod">
        <pc:chgData name="Warirat (Jah) Hanparb" userId="821c46b3-95b9-48f6-9380-4dfb3e332078" providerId="ADAL" clId="{A51E9E49-59CD-5ADB-AA7D-A4EB634C7804}" dt="2026-08-05T03:14:33.892" v="10" actId="552"/>
        <pc:sldMkLst>
          <pc:docMk/>
          <pc:sldMk cId="1853368439" sldId="267"/>
        </pc:sldMkLst>
        <pc:spChg chg="mod topLvl">
          <ac:chgData name="Warirat (Jah) Hanparb" userId="821c46b3-95b9-48f6-9380-4dfb3e332078" providerId="ADAL" clId="{A51E9E49-59CD-5ADB-AA7D-A4EB634C7804}" dt="2026-08-05T03:14:21.492" v="7" actId="12788"/>
          <ac:spMkLst>
            <pc:docMk/>
            <pc:sldMk cId="1853368439" sldId="267"/>
            <ac:spMk id="9" creationId="{6A21FE61-5676-9DAE-4D19-4524B1E78D01}"/>
          </ac:spMkLst>
        </pc:spChg>
        <pc:spChg chg="mod">
          <ac:chgData name="Warirat (Jah) Hanparb" userId="821c46b3-95b9-48f6-9380-4dfb3e332078" providerId="ADAL" clId="{A51E9E49-59CD-5ADB-AA7D-A4EB634C7804}" dt="2026-08-05T03:14:03.600" v="2" actId="12788"/>
          <ac:spMkLst>
            <pc:docMk/>
            <pc:sldMk cId="1853368439" sldId="267"/>
            <ac:spMk id="10" creationId="{90C63F93-644C-03DF-2E1E-80C89D9B40A1}"/>
          </ac:spMkLst>
        </pc:spChg>
        <pc:spChg chg="mod">
          <ac:chgData name="Warirat (Jah) Hanparb" userId="821c46b3-95b9-48f6-9380-4dfb3e332078" providerId="ADAL" clId="{A51E9E49-59CD-5ADB-AA7D-A4EB634C7804}" dt="2026-08-05T03:13:54.942" v="0" actId="1076"/>
          <ac:spMkLst>
            <pc:docMk/>
            <pc:sldMk cId="1853368439" sldId="267"/>
            <ac:spMk id="11" creationId="{123A009E-B969-1485-3C69-E2CBA69DDE31}"/>
          </ac:spMkLst>
        </pc:spChg>
        <pc:grpChg chg="add mod">
          <ac:chgData name="Warirat (Jah) Hanparb" userId="821c46b3-95b9-48f6-9380-4dfb3e332078" providerId="ADAL" clId="{A51E9E49-59CD-5ADB-AA7D-A4EB634C7804}" dt="2026-08-05T03:14:33.892" v="10" actId="552"/>
          <ac:grpSpMkLst>
            <pc:docMk/>
            <pc:sldMk cId="1853368439" sldId="267"/>
            <ac:grpSpMk id="2" creationId="{A70FBB37-6D80-0ED4-A09D-BCF71D152A50}"/>
          </ac:grpSpMkLst>
        </pc:grpChg>
        <pc:grpChg chg="add del">
          <ac:chgData name="Warirat (Jah) Hanparb" userId="821c46b3-95b9-48f6-9380-4dfb3e332078" providerId="ADAL" clId="{A51E9E49-59CD-5ADB-AA7D-A4EB634C7804}" dt="2026-08-05T03:14:20.293" v="6" actId="164"/>
          <ac:grpSpMkLst>
            <pc:docMk/>
            <pc:sldMk cId="1853368439" sldId="267"/>
            <ac:grpSpMk id="13" creationId="{73F899DE-BFF9-F839-0007-52756431C273}"/>
          </ac:grpSpMkLst>
        </pc:grpChg>
        <pc:grpChg chg="add mod">
          <ac:chgData name="Warirat (Jah) Hanparb" userId="821c46b3-95b9-48f6-9380-4dfb3e332078" providerId="ADAL" clId="{A51E9E49-59CD-5ADB-AA7D-A4EB634C7804}" dt="2026-08-05T03:14:33.892" v="10" actId="552"/>
          <ac:grpSpMkLst>
            <pc:docMk/>
            <pc:sldMk cId="1853368439" sldId="267"/>
            <ac:grpSpMk id="15" creationId="{9CA22E5C-28ED-52EF-5F69-F15B3D6E5E83}"/>
          </ac:grpSpMkLst>
        </pc:grpChg>
        <pc:grpChg chg="add mod">
          <ac:chgData name="Warirat (Jah) Hanparb" userId="821c46b3-95b9-48f6-9380-4dfb3e332078" providerId="ADAL" clId="{A51E9E49-59CD-5ADB-AA7D-A4EB634C7804}" dt="2026-08-05T03:14:33.892" v="10" actId="552"/>
          <ac:grpSpMkLst>
            <pc:docMk/>
            <pc:sldMk cId="1853368439" sldId="267"/>
            <ac:grpSpMk id="16" creationId="{84AFD8C4-59B7-6A14-D942-E16BBD41B575}"/>
          </ac:grpSpMkLst>
        </pc:grpChg>
        <pc:picChg chg="mod topLvl">
          <ac:chgData name="Warirat (Jah) Hanparb" userId="821c46b3-95b9-48f6-9380-4dfb3e332078" providerId="ADAL" clId="{A51E9E49-59CD-5ADB-AA7D-A4EB634C7804}" dt="2026-08-05T03:14:21.492" v="7" actId="12788"/>
          <ac:picMkLst>
            <pc:docMk/>
            <pc:sldMk cId="1853368439" sldId="267"/>
            <ac:picMk id="4" creationId="{A00969D1-8458-9EE3-F480-372E9C1EC109}"/>
          </ac:picMkLst>
        </pc:picChg>
        <pc:picChg chg="mod">
          <ac:chgData name="Warirat (Jah) Hanparb" userId="821c46b3-95b9-48f6-9380-4dfb3e332078" providerId="ADAL" clId="{A51E9E49-59CD-5ADB-AA7D-A4EB634C7804}" dt="2026-08-05T03:14:03.600" v="2" actId="12788"/>
          <ac:picMkLst>
            <pc:docMk/>
            <pc:sldMk cId="1853368439" sldId="267"/>
            <ac:picMk id="8" creationId="{9BA21AE2-4656-ADA9-A0E8-1696232F91AD}"/>
          </ac:picMkLst>
        </pc:picChg>
        <pc:picChg chg="mod">
          <ac:chgData name="Warirat (Jah) Hanparb" userId="821c46b3-95b9-48f6-9380-4dfb3e332078" providerId="ADAL" clId="{A51E9E49-59CD-5ADB-AA7D-A4EB634C7804}" dt="2026-08-05T03:13:54.942" v="0" actId="1076"/>
          <ac:picMkLst>
            <pc:docMk/>
            <pc:sldMk cId="1853368439" sldId="267"/>
            <ac:picMk id="12" creationId="{792B237E-F039-F37D-930E-57ED010BD4D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ECA0F8-194A-5543-9C5C-AE0ED17BDEED}" type="datetimeFigureOut">
              <a:rPr lang="en-TH" smtClean="0"/>
              <a:t>08/13/2026</a:t>
            </a:fld>
            <a:endParaRPr lang="en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EAD98-A969-574B-AD10-82ECD97C05F2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134683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A41421-A472-4C2A-8BC8-F3E85A6188E7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4601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39DD76-6F3D-1A42-8AFB-7E5F8ED43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1322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8888B-9D7C-E1D5-033B-5625CC793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37B075-395F-2E5C-6CCF-54D05BCBA3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8DEBE-AB00-9B8F-19E4-00659A3123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36B60-7C20-0244-A18F-ED7226F8CAAE}" type="datetimeFigureOut">
              <a:rPr lang="en-TH" smtClean="0"/>
              <a:t>08/13/2026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CBB46-2E53-3148-4BBC-4831F4589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C548DB-38CB-65B4-2034-39827479F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76F428-DDAE-C64D-8453-F44BCF08D0E4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4017293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2CC4E-D3EF-E0C6-E4FF-8CF0F7CE0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8D504-9159-C109-69FE-1475754AED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14E61-011E-9554-65F8-4F54BFE884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36B60-7C20-0244-A18F-ED7226F8CAAE}" type="datetimeFigureOut">
              <a:rPr lang="en-TH" smtClean="0"/>
              <a:t>08/13/2026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B68467-36E0-AB5D-6777-ABA8DF160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53BD58-2317-1DFC-16F5-CFCE0ABA9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76F428-DDAE-C64D-8453-F44BCF08D0E4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214025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D84FB-65C1-5FF5-D01A-368A8D1CF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39FEA5-D45B-F842-8434-DAEA1DA75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4C454-298B-68D8-AF24-BAEDE274E4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36B60-7C20-0244-A18F-ED7226F8CAAE}" type="datetimeFigureOut">
              <a:rPr lang="en-TH" smtClean="0"/>
              <a:t>08/13/2026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A8B17A-A875-E50E-6333-9234CA558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E217C-7127-F32E-C24B-AC586198E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76F428-DDAE-C64D-8453-F44BCF08D0E4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200960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EEA98-E813-487F-4858-4AB09546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3D806-09ED-B9EF-A241-C0852CE3D9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01939-0B80-1521-3AE8-608837410C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D05FE-4558-FAC4-5669-351CDF051C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36B60-7C20-0244-A18F-ED7226F8CAAE}" type="datetimeFigureOut">
              <a:rPr lang="en-TH" smtClean="0"/>
              <a:t>08/13/2026</a:t>
            </a:fld>
            <a:endParaRPr lang="en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D42315-B49D-E28B-AFF3-FD6153473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1CE80B-0074-F693-6009-4417AD862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76F428-DDAE-C64D-8453-F44BCF08D0E4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2790183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EAA61-D925-C072-5667-64FA3C862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AE778-1F95-55EE-065A-430754E3F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E3CEA8-F23D-40F4-28BD-D47621ABAA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2DA622-90EB-98E9-B1D3-965D93E3D6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E373F3-D0B0-3B5E-25C3-12D68CDEE7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5CC2DF-4130-95B9-8024-3D945306E0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36B60-7C20-0244-A18F-ED7226F8CAAE}" type="datetimeFigureOut">
              <a:rPr lang="en-TH" smtClean="0"/>
              <a:t>08/13/2026</a:t>
            </a:fld>
            <a:endParaRPr lang="en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C1A171-A69D-0376-1D22-69FF246C5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B89FC0-2A0E-D09A-D571-A3801EA57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76F428-DDAE-C64D-8453-F44BCF08D0E4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562768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65C3A-D538-648E-0F87-72F5320F9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60AA2B-AC2D-32FE-10B3-20CE6BFDE6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36B60-7C20-0244-A18F-ED7226F8CAAE}" type="datetimeFigureOut">
              <a:rPr lang="en-TH" smtClean="0"/>
              <a:t>08/13/2026</a:t>
            </a:fld>
            <a:endParaRPr lang="en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DA7D21-4FA9-9043-6A01-0317C619E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22664E-DC92-C1C6-81C9-79CB47486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76F428-DDAE-C64D-8453-F44BCF08D0E4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221759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- LR Boundles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51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2258052"/>
              </p:ext>
            </p:extLst>
          </p:nvPr>
        </p:nvGraphicFramePr>
        <p:xfrm>
          <a:off x="2119" y="1593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83" imgH="384" progId="TCLayout.ActiveDocument.1">
                  <p:embed/>
                </p:oleObj>
              </mc:Choice>
              <mc:Fallback>
                <p:oleObj name="think-cell Slide" r:id="rId3" imgW="383" imgH="384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93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613414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47979D-437F-6A19-0CE8-6BD5D02EE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23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9A1AD-614E-5D79-4A3F-C5EB4FB30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47887"/>
            <a:ext cx="10515600" cy="4029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2480393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5AA3CB12-C0F0-2199-A9D6-A1F20A86D43C}"/>
              </a:ext>
            </a:extLst>
          </p:cNvPr>
          <p:cNvSpPr/>
          <p:nvPr/>
        </p:nvSpPr>
        <p:spPr>
          <a:xfrm>
            <a:off x="5278333" y="1625566"/>
            <a:ext cx="8861533" cy="8861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1D87B1EE-353A-70C8-4C98-70A4D5C48371}"/>
              </a:ext>
            </a:extLst>
          </p:cNvPr>
          <p:cNvSpPr/>
          <p:nvPr/>
        </p:nvSpPr>
        <p:spPr>
          <a:xfrm>
            <a:off x="0" y="5406887"/>
            <a:ext cx="6248400" cy="1451113"/>
          </a:xfrm>
          <a:prstGeom prst="round1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FF34D3C5-8D25-6A84-CA4E-D3FBF0726B7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779906" y="1262724"/>
            <a:ext cx="3999168" cy="2466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9409BB-3354-D908-F768-2D7F9C15C6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438900" y="556591"/>
            <a:ext cx="5753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920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53A756C4-1730-F558-05D6-60E4E2C01F72}"/>
              </a:ext>
            </a:extLst>
          </p:cNvPr>
          <p:cNvSpPr/>
          <p:nvPr/>
        </p:nvSpPr>
        <p:spPr>
          <a:xfrm flipH="1">
            <a:off x="4592320" y="577539"/>
            <a:ext cx="7599680" cy="6280461"/>
          </a:xfrm>
          <a:prstGeom prst="round1Rect">
            <a:avLst>
              <a:gd name="adj" fmla="val 234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 sz="16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91D9E6-A59D-FD2F-B25C-3D52E5C9E946}"/>
              </a:ext>
            </a:extLst>
          </p:cNvPr>
          <p:cNvSpPr txBox="1"/>
          <p:nvPr/>
        </p:nvSpPr>
        <p:spPr>
          <a:xfrm>
            <a:off x="762922" y="577539"/>
            <a:ext cx="2686878" cy="628030"/>
          </a:xfrm>
          <a:prstGeom prst="rect">
            <a:avLst/>
          </a:prstGeom>
          <a:solidFill>
            <a:schemeClr val="accent2"/>
          </a:solidFill>
        </p:spPr>
        <p:txBody>
          <a:bodyPr wrap="square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Aptos" panose="020B0004020202020204" pitchFamily="34" charset="0"/>
                <a:cs typeface="Futura Medium" panose="020B0602020204020303" pitchFamily="34" charset="-79"/>
              </a:rPr>
              <a:t>Method Description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9E5ECC-4600-477B-6AA9-C3E48A431465}"/>
              </a:ext>
            </a:extLst>
          </p:cNvPr>
          <p:cNvSpPr txBox="1"/>
          <p:nvPr/>
        </p:nvSpPr>
        <p:spPr>
          <a:xfrm>
            <a:off x="671004" y="1440918"/>
            <a:ext cx="3541768" cy="219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rPr>
              <a:t>The hormonal IUD is a highly effective long-acting contraceptive method that can be removed anytime by a health care </a:t>
            </a:r>
            <a:r>
              <a:rPr lang="en-US" b="1" dirty="0">
                <a:solidFill>
                  <a:schemeClr val="tx2"/>
                </a:solidFill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rPr>
              <a:t>provider</a:t>
            </a:r>
            <a:r>
              <a:rPr kumimoji="0" lang="en-US" b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rPr>
              <a:t>, allowing fertility to return rapidly after removal</a:t>
            </a:r>
            <a:endParaRPr kumimoji="0" lang="en-US" b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entury Gothic" panose="020B0502020202020204" pitchFamily="34" charset="0"/>
              <a:ea typeface="Noto Sans" panose="020B0502040504020204" pitchFamily="34" charset="0"/>
              <a:cs typeface="Futura" panose="020B0602020204020303" pitchFamily="34" charset="-79"/>
            </a:endParaRP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050F0E15-DF25-DB51-31C0-B3633A53C743}"/>
              </a:ext>
            </a:extLst>
          </p:cNvPr>
          <p:cNvSpPr/>
          <p:nvPr/>
        </p:nvSpPr>
        <p:spPr>
          <a:xfrm>
            <a:off x="-1979679" y="5691749"/>
            <a:ext cx="4894077" cy="48940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F3426F-2CA5-6841-6C5E-40A823807113}"/>
              </a:ext>
            </a:extLst>
          </p:cNvPr>
          <p:cNvSpPr/>
          <p:nvPr/>
        </p:nvSpPr>
        <p:spPr>
          <a:xfrm>
            <a:off x="5437877" y="1531318"/>
            <a:ext cx="783303" cy="7386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15" name="TextBox 50">
            <a:extLst>
              <a:ext uri="{FF2B5EF4-FFF2-40B4-BE49-F238E27FC236}">
                <a16:creationId xmlns:a16="http://schemas.microsoft.com/office/drawing/2014/main" id="{C3FA2D5A-137F-8553-CD15-9DC394B50B82}"/>
              </a:ext>
            </a:extLst>
          </p:cNvPr>
          <p:cNvSpPr txBox="1"/>
          <p:nvPr/>
        </p:nvSpPr>
        <p:spPr>
          <a:xfrm>
            <a:off x="6441571" y="1531318"/>
            <a:ext cx="5079425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1600" b="1" dirty="0">
                <a:solidFill>
                  <a:schemeClr val="accent1"/>
                </a:solidFill>
              </a:rPr>
              <a:t>Long-Acting: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Clinically proven to be effective</a:t>
            </a:r>
            <a:br>
              <a:rPr lang="en-US" sz="1600" dirty="0"/>
            </a:br>
            <a:r>
              <a:rPr lang="en-US" sz="1600" dirty="0"/>
              <a:t>at preventing pregnancy for up to 8 years, though national-level approvals for duration vary</a:t>
            </a:r>
            <a:endParaRPr lang="en-TH" sz="16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12D1102-C028-F7EA-A4AD-5E8C22D089C1}"/>
              </a:ext>
            </a:extLst>
          </p:cNvPr>
          <p:cNvSpPr/>
          <p:nvPr/>
        </p:nvSpPr>
        <p:spPr>
          <a:xfrm>
            <a:off x="5437877" y="2549235"/>
            <a:ext cx="783303" cy="7386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45" name="TextBox 50">
            <a:extLst>
              <a:ext uri="{FF2B5EF4-FFF2-40B4-BE49-F238E27FC236}">
                <a16:creationId xmlns:a16="http://schemas.microsoft.com/office/drawing/2014/main" id="{E54CB2F3-5C03-74E3-F644-957BD713149D}"/>
              </a:ext>
            </a:extLst>
          </p:cNvPr>
          <p:cNvSpPr txBox="1"/>
          <p:nvPr/>
        </p:nvSpPr>
        <p:spPr>
          <a:xfrm>
            <a:off x="6441571" y="2637998"/>
            <a:ext cx="4762275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1600" b="1" dirty="0">
                <a:solidFill>
                  <a:schemeClr val="accent1"/>
                </a:solidFill>
              </a:rPr>
              <a:t>Reversible: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Removed through a simple procedure performed by any trained provider</a:t>
            </a:r>
            <a:endParaRPr lang="en-TH" sz="1600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7DE10C4-9398-44FA-1C40-CEADF86A20A7}"/>
              </a:ext>
            </a:extLst>
          </p:cNvPr>
          <p:cNvSpPr/>
          <p:nvPr/>
        </p:nvSpPr>
        <p:spPr>
          <a:xfrm>
            <a:off x="5437877" y="4585069"/>
            <a:ext cx="783303" cy="7386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55" name="TextBox 50">
            <a:extLst>
              <a:ext uri="{FF2B5EF4-FFF2-40B4-BE49-F238E27FC236}">
                <a16:creationId xmlns:a16="http://schemas.microsoft.com/office/drawing/2014/main" id="{4BD19420-D7CF-10C7-9144-9570B0F1D00E}"/>
              </a:ext>
            </a:extLst>
          </p:cNvPr>
          <p:cNvSpPr txBox="1"/>
          <p:nvPr/>
        </p:nvSpPr>
        <p:spPr>
          <a:xfrm>
            <a:off x="6441571" y="4585069"/>
            <a:ext cx="5079425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1600" b="1" dirty="0">
                <a:solidFill>
                  <a:schemeClr val="accent1"/>
                </a:solidFill>
              </a:rPr>
              <a:t>Dual Purpose: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Also used to manage heavy menstrual bleeding, with &gt;85% of users experiencing treatment success</a:t>
            </a:r>
            <a:endParaRPr lang="en-TH" sz="16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C12C966-950E-EE13-9484-DC3F9163F001}"/>
              </a:ext>
            </a:extLst>
          </p:cNvPr>
          <p:cNvSpPr/>
          <p:nvPr/>
        </p:nvSpPr>
        <p:spPr>
          <a:xfrm>
            <a:off x="5437877" y="5620239"/>
            <a:ext cx="783303" cy="7386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61" name="TextBox 50">
            <a:extLst>
              <a:ext uri="{FF2B5EF4-FFF2-40B4-BE49-F238E27FC236}">
                <a16:creationId xmlns:a16="http://schemas.microsoft.com/office/drawing/2014/main" id="{6F676483-8BB3-CA0B-3572-E90920C16068}"/>
              </a:ext>
            </a:extLst>
          </p:cNvPr>
          <p:cNvSpPr txBox="1"/>
          <p:nvPr/>
        </p:nvSpPr>
        <p:spPr>
          <a:xfrm>
            <a:off x="6441571" y="5732378"/>
            <a:ext cx="5079425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1600" b="1" dirty="0">
                <a:solidFill>
                  <a:schemeClr val="accent1"/>
                </a:solidFill>
              </a:rPr>
              <a:t>Preventative: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Significantly lowers risk of endometrial cancers</a:t>
            </a:r>
            <a:endParaRPr lang="en-TH" sz="1600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45BE99D-22CE-C9A8-936C-C3D09DC23153}"/>
              </a:ext>
            </a:extLst>
          </p:cNvPr>
          <p:cNvSpPr/>
          <p:nvPr/>
        </p:nvSpPr>
        <p:spPr>
          <a:xfrm>
            <a:off x="5437877" y="3585555"/>
            <a:ext cx="783303" cy="7386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73" name="TextBox 50">
            <a:extLst>
              <a:ext uri="{FF2B5EF4-FFF2-40B4-BE49-F238E27FC236}">
                <a16:creationId xmlns:a16="http://schemas.microsoft.com/office/drawing/2014/main" id="{57558F0E-A79F-D38E-4187-4566691BB80E}"/>
              </a:ext>
            </a:extLst>
          </p:cNvPr>
          <p:cNvSpPr txBox="1"/>
          <p:nvPr/>
        </p:nvSpPr>
        <p:spPr>
          <a:xfrm>
            <a:off x="6441571" y="3665420"/>
            <a:ext cx="5079425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en-US" sz="1600" b="1" dirty="0">
                <a:solidFill>
                  <a:schemeClr val="accent1"/>
                </a:solidFill>
              </a:rPr>
              <a:t>Highly Effective: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dirty="0"/>
              <a:t>Over 99% effective over 8 years. Among the most effective reversible FP methods.</a:t>
            </a:r>
            <a:endParaRPr lang="en-TH" sz="160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B1D1A9CF-C930-6649-1652-ED25EE70AA0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624859" y="1665375"/>
            <a:ext cx="409339" cy="49705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8475189-9B18-BE3C-5458-B6EAA5B6F9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624859" y="2672672"/>
            <a:ext cx="409339" cy="48211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B9188BF-04FB-C065-11BB-2442D93BC82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581878" y="3714311"/>
            <a:ext cx="495300" cy="47761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7A9D250-9BEA-4EA2-D7EC-618039FD20C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604392" y="4721322"/>
            <a:ext cx="450273" cy="45027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EA79E0E9-CE4D-636B-031E-9E21698AA83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581878" y="5784398"/>
            <a:ext cx="495300" cy="38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53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54BFCC-D0F0-2F14-F6C0-F57F36F26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id="{B215E4C4-B80D-3F00-CFA3-E79755C43174}"/>
              </a:ext>
            </a:extLst>
          </p:cNvPr>
          <p:cNvSpPr/>
          <p:nvPr/>
        </p:nvSpPr>
        <p:spPr>
          <a:xfrm>
            <a:off x="762921" y="899998"/>
            <a:ext cx="11429071" cy="5958002"/>
          </a:xfrm>
          <a:prstGeom prst="round1Rect">
            <a:avLst>
              <a:gd name="adj" fmla="val 234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468CED-256D-10E7-52D4-BBE2D27A48EE}"/>
              </a:ext>
            </a:extLst>
          </p:cNvPr>
          <p:cNvSpPr txBox="1"/>
          <p:nvPr/>
        </p:nvSpPr>
        <p:spPr>
          <a:xfrm>
            <a:off x="762922" y="577539"/>
            <a:ext cx="5058162" cy="628030"/>
          </a:xfrm>
          <a:prstGeom prst="rect">
            <a:avLst/>
          </a:prstGeom>
          <a:solidFill>
            <a:schemeClr val="accent2"/>
          </a:solidFill>
        </p:spPr>
        <p:txBody>
          <a:bodyPr wrap="square" anchor="ctr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Aptos" panose="020B0004020202020204" pitchFamily="34" charset="0"/>
                <a:cs typeface="Futura Medium" panose="020B0602020204020303" pitchFamily="34" charset="-79"/>
              </a:rPr>
              <a:t>Addressing Barriers to Contraceptive 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55B085-7306-EC40-402A-7F2F1E59A73F}"/>
              </a:ext>
            </a:extLst>
          </p:cNvPr>
          <p:cNvSpPr txBox="1"/>
          <p:nvPr/>
        </p:nvSpPr>
        <p:spPr>
          <a:xfrm>
            <a:off x="2112759" y="1537785"/>
            <a:ext cx="4184005" cy="546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rPr>
              <a:t>Inconvenient daily use or regular appointments for re-supply of FP method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BC35D6-2654-3213-854F-46C9062C7625}"/>
              </a:ext>
            </a:extLst>
          </p:cNvPr>
          <p:cNvSpPr txBox="1"/>
          <p:nvPr/>
        </p:nvSpPr>
        <p:spPr>
          <a:xfrm>
            <a:off x="1062795" y="1584757"/>
            <a:ext cx="908230" cy="29653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Barrier: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A2B410B-4021-FD74-CC2C-839F71252F68}"/>
              </a:ext>
            </a:extLst>
          </p:cNvPr>
          <p:cNvGrpSpPr/>
          <p:nvPr/>
        </p:nvGrpSpPr>
        <p:grpSpPr>
          <a:xfrm>
            <a:off x="1062795" y="2203747"/>
            <a:ext cx="4458774" cy="1225252"/>
            <a:chOff x="4617012" y="4889026"/>
            <a:chExt cx="4458774" cy="1225252"/>
          </a:xfrm>
        </p:grpSpPr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94979809-7F02-D1EE-B9F4-EEEC28DF2673}"/>
                </a:ext>
              </a:extLst>
            </p:cNvPr>
            <p:cNvSpPr/>
            <p:nvPr/>
          </p:nvSpPr>
          <p:spPr>
            <a:xfrm>
              <a:off x="4665311" y="4889026"/>
              <a:ext cx="355783" cy="20452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H" sz="1400"/>
            </a:p>
          </p:txBody>
        </p:sp>
        <p:sp>
          <p:nvSpPr>
            <p:cNvPr id="18" name="Rectangle: Rounded Corners 49">
              <a:extLst>
                <a:ext uri="{FF2B5EF4-FFF2-40B4-BE49-F238E27FC236}">
                  <a16:creationId xmlns:a16="http://schemas.microsoft.com/office/drawing/2014/main" id="{F29AD327-2D71-F390-7A27-EA105A2AED6A}"/>
                </a:ext>
              </a:extLst>
            </p:cNvPr>
            <p:cNvSpPr/>
            <p:nvPr/>
          </p:nvSpPr>
          <p:spPr>
            <a:xfrm>
              <a:off x="4617012" y="4987979"/>
              <a:ext cx="4458774" cy="11262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txBody>
            <a:bodyPr lIns="144000" tIns="144000" rIns="144000" rtlCol="0" anchor="t" anchorCtr="0"/>
            <a:lstStyle/>
            <a:p>
              <a:pPr defTabSz="91352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b="1" dirty="0">
                  <a:solidFill>
                    <a:schemeClr val="accent1"/>
                  </a:solidFill>
                  <a:latin typeface="Century Gothic" panose="020B0502020202020204" pitchFamily="34" charset="0"/>
                  <a:ea typeface="Noto Sans" panose="020B0502040504020204" pitchFamily="34" charset="0"/>
                  <a:cs typeface="Futura" panose="020B0602020204020303" pitchFamily="34" charset="-79"/>
                  <a:sym typeface="Helvetica Bold"/>
                </a:rPr>
                <a:t>HIUD’s Role: </a:t>
              </a:r>
              <a:r>
                <a:rPr lang="en-US" sz="1400" dirty="0">
                  <a:solidFill>
                    <a:schemeClr val="accent3"/>
                  </a:solidFill>
                  <a:latin typeface="Century Gothic" panose="020B0502020202020204" pitchFamily="34" charset="0"/>
                  <a:ea typeface="Noto Sans" panose="020B0502040504020204" pitchFamily="34" charset="0"/>
                  <a:cs typeface="Futura" panose="020B0602020204020303" pitchFamily="34" charset="-79"/>
                  <a:sym typeface="Helvetica Bold"/>
                </a:rPr>
                <a:t>Hormonal IUDs are placed for up to 8 years with only recommended annual clinic check-ins. Users choose for themselves when to get the method removed.</a:t>
              </a:r>
              <a:endParaRPr lang="en-US" sz="1400" b="1" kern="0" baseline="30000" dirty="0">
                <a:solidFill>
                  <a:prstClr val="black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BA7DE602-6082-A459-3147-88B22BF1CD17}"/>
              </a:ext>
            </a:extLst>
          </p:cNvPr>
          <p:cNvSpPr txBox="1"/>
          <p:nvPr/>
        </p:nvSpPr>
        <p:spPr>
          <a:xfrm>
            <a:off x="7547856" y="1537785"/>
            <a:ext cx="3544719" cy="546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rPr>
              <a:t>Bleeding irregularity and menstrual pain while using family planning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73E53D80-CB9A-D4C9-F91F-E731C544D4C2}"/>
              </a:ext>
            </a:extLst>
          </p:cNvPr>
          <p:cNvSpPr txBox="1"/>
          <p:nvPr/>
        </p:nvSpPr>
        <p:spPr>
          <a:xfrm>
            <a:off x="6497892" y="1584757"/>
            <a:ext cx="908230" cy="29653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Barrier: 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B29BE54-1E73-8C62-FDF8-4E2666C9274C}"/>
              </a:ext>
            </a:extLst>
          </p:cNvPr>
          <p:cNvGrpSpPr/>
          <p:nvPr/>
        </p:nvGrpSpPr>
        <p:grpSpPr>
          <a:xfrm>
            <a:off x="6497892" y="2203747"/>
            <a:ext cx="4154147" cy="1083620"/>
            <a:chOff x="4617012" y="4889026"/>
            <a:chExt cx="4154147" cy="1083620"/>
          </a:xfrm>
        </p:grpSpPr>
        <p:sp>
          <p:nvSpPr>
            <p:cNvPr id="98" name="Triangle 97">
              <a:extLst>
                <a:ext uri="{FF2B5EF4-FFF2-40B4-BE49-F238E27FC236}">
                  <a16:creationId xmlns:a16="http://schemas.microsoft.com/office/drawing/2014/main" id="{60C1FE8B-79C4-47A1-70C3-88CE4DFE6F2D}"/>
                </a:ext>
              </a:extLst>
            </p:cNvPr>
            <p:cNvSpPr/>
            <p:nvPr/>
          </p:nvSpPr>
          <p:spPr>
            <a:xfrm>
              <a:off x="4665311" y="4889026"/>
              <a:ext cx="355783" cy="20452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H" sz="1400"/>
            </a:p>
          </p:txBody>
        </p:sp>
        <p:sp>
          <p:nvSpPr>
            <p:cNvPr id="99" name="Rectangle: Rounded Corners 49">
              <a:extLst>
                <a:ext uri="{FF2B5EF4-FFF2-40B4-BE49-F238E27FC236}">
                  <a16:creationId xmlns:a16="http://schemas.microsoft.com/office/drawing/2014/main" id="{E43A8639-626D-0E36-6A1F-C07C156D3BC6}"/>
                </a:ext>
              </a:extLst>
            </p:cNvPr>
            <p:cNvSpPr/>
            <p:nvPr/>
          </p:nvSpPr>
          <p:spPr>
            <a:xfrm>
              <a:off x="4617012" y="4987980"/>
              <a:ext cx="4154147" cy="9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txBody>
            <a:bodyPr lIns="144000" tIns="144000" rIns="144000" rtlCol="0" anchor="t" anchorCtr="0"/>
            <a:lstStyle/>
            <a:p>
              <a:pPr defTabSz="91352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b="1" dirty="0">
                  <a:solidFill>
                    <a:schemeClr val="accent1"/>
                  </a:solidFill>
                  <a:latin typeface="Century Gothic" panose="020B0502020202020204" pitchFamily="34" charset="0"/>
                  <a:ea typeface="Noto Sans" panose="020B0502040504020204" pitchFamily="34" charset="0"/>
                  <a:cs typeface="Futura" panose="020B0602020204020303" pitchFamily="34" charset="-79"/>
                  <a:sym typeface="Helvetica Bold"/>
                </a:rPr>
                <a:t>HIUD’s Role: </a:t>
              </a:r>
              <a:r>
                <a:rPr lang="en-US" sz="1400" dirty="0">
                  <a:solidFill>
                    <a:schemeClr val="accent3"/>
                  </a:solidFill>
                  <a:latin typeface="Century Gothic" panose="020B0502020202020204" pitchFamily="34" charset="0"/>
                  <a:ea typeface="Noto Sans" panose="020B0502040504020204" pitchFamily="34" charset="0"/>
                  <a:cs typeface="Futura" panose="020B0602020204020303" pitchFamily="34" charset="-79"/>
                  <a:sym typeface="Helvetica Bold"/>
                </a:rPr>
                <a:t>Over time, HIUD’s cause less frequent and less heavy bleeding and pain, a desirable bleeding profile for many users. </a:t>
              </a:r>
            </a:p>
          </p:txBody>
        </p: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A6E12DE5-7671-F666-BA90-FD42EDF5CCEF}"/>
              </a:ext>
            </a:extLst>
          </p:cNvPr>
          <p:cNvSpPr txBox="1"/>
          <p:nvPr/>
        </p:nvSpPr>
        <p:spPr>
          <a:xfrm>
            <a:off x="2096038" y="3885894"/>
            <a:ext cx="3425531" cy="546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rPr>
              <a:t>Unpredictable systemic side effects like nausea and weight gain.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7E30CD12-9416-257F-C1A4-2E7A63C10A1F}"/>
              </a:ext>
            </a:extLst>
          </p:cNvPr>
          <p:cNvGrpSpPr/>
          <p:nvPr/>
        </p:nvGrpSpPr>
        <p:grpSpPr>
          <a:xfrm>
            <a:off x="1069382" y="4507347"/>
            <a:ext cx="4575280" cy="1450654"/>
            <a:chOff x="4617013" y="4889026"/>
            <a:chExt cx="4575280" cy="1450654"/>
          </a:xfrm>
        </p:grpSpPr>
        <p:sp>
          <p:nvSpPr>
            <p:cNvPr id="103" name="Triangle 102">
              <a:extLst>
                <a:ext uri="{FF2B5EF4-FFF2-40B4-BE49-F238E27FC236}">
                  <a16:creationId xmlns:a16="http://schemas.microsoft.com/office/drawing/2014/main" id="{09A5F729-150F-049F-33FD-86D7EEF8641E}"/>
                </a:ext>
              </a:extLst>
            </p:cNvPr>
            <p:cNvSpPr/>
            <p:nvPr/>
          </p:nvSpPr>
          <p:spPr>
            <a:xfrm>
              <a:off x="4665311" y="4889026"/>
              <a:ext cx="355783" cy="20452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H" sz="1400"/>
            </a:p>
          </p:txBody>
        </p:sp>
        <p:sp>
          <p:nvSpPr>
            <p:cNvPr id="104" name="Rectangle: Rounded Corners 49">
              <a:extLst>
                <a:ext uri="{FF2B5EF4-FFF2-40B4-BE49-F238E27FC236}">
                  <a16:creationId xmlns:a16="http://schemas.microsoft.com/office/drawing/2014/main" id="{0DCCBAB5-E2DA-04DB-5C2B-02939CEC5D21}"/>
                </a:ext>
              </a:extLst>
            </p:cNvPr>
            <p:cNvSpPr/>
            <p:nvPr/>
          </p:nvSpPr>
          <p:spPr>
            <a:xfrm>
              <a:off x="4617013" y="4987980"/>
              <a:ext cx="4575280" cy="13517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txBody>
            <a:bodyPr lIns="144000" tIns="144000" rIns="144000" rtlCol="0" anchor="t" anchorCtr="0"/>
            <a:lstStyle/>
            <a:p>
              <a:pPr defTabSz="91352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b="1" dirty="0">
                  <a:solidFill>
                    <a:schemeClr val="accent1"/>
                  </a:solidFill>
                  <a:latin typeface="Century Gothic" panose="020B0502020202020204" pitchFamily="34" charset="0"/>
                  <a:ea typeface="Noto Sans" panose="020B0502040504020204" pitchFamily="34" charset="0"/>
                  <a:cs typeface="Futura" panose="020B0602020204020303" pitchFamily="34" charset="-79"/>
                  <a:sym typeface="Helvetica Bold"/>
                </a:rPr>
                <a:t>HIUD’s Role: </a:t>
              </a:r>
              <a:r>
                <a:rPr lang="en-US" sz="1400" dirty="0">
                  <a:solidFill>
                    <a:schemeClr val="accent3"/>
                  </a:solidFill>
                  <a:latin typeface="Century Gothic" panose="020B0502020202020204" pitchFamily="34" charset="0"/>
                  <a:ea typeface="Noto Sans" panose="020B0502040504020204" pitchFamily="34" charset="0"/>
                  <a:cs typeface="Futura" panose="020B0602020204020303" pitchFamily="34" charset="-79"/>
                  <a:sym typeface="Helvetica Bold"/>
                </a:rPr>
                <a:t>While all FP methods, including the HIUD, have side effects, hormonal IUDs tend to cause more-mild and shorter-duration side effects that resolve on their own within about 6 months of method use.</a:t>
              </a:r>
            </a:p>
            <a:p>
              <a:pPr defTabSz="91352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dirty="0">
                <a:solidFill>
                  <a:schemeClr val="accent3"/>
                </a:solidFill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endParaRPr>
            </a:p>
            <a:p>
              <a:pPr defTabSz="91352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dirty="0">
                <a:solidFill>
                  <a:schemeClr val="accent3"/>
                </a:solidFill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endParaRPr>
            </a:p>
            <a:p>
              <a:pPr defTabSz="91352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dirty="0">
                <a:solidFill>
                  <a:schemeClr val="accent3"/>
                </a:solidFill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endParaRPr>
            </a:p>
            <a:p>
              <a:pPr defTabSz="91352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400" b="1" kern="0" baseline="30000" dirty="0">
                <a:solidFill>
                  <a:prstClr val="black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9B143A03-F380-488F-BBB2-3B059D6DBAA9}"/>
              </a:ext>
            </a:extLst>
          </p:cNvPr>
          <p:cNvSpPr txBox="1"/>
          <p:nvPr/>
        </p:nvSpPr>
        <p:spPr>
          <a:xfrm>
            <a:off x="7547856" y="3885895"/>
            <a:ext cx="3544719" cy="1020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Futura" panose="020B0602020204020303" pitchFamily="34" charset="-79"/>
                <a:sym typeface="Helvetica Bold"/>
              </a:rPr>
              <a:t>Concerns about return to fertility and the user’s ability to conceive shortly after discontinuation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Century Gothic" panose="020B0502020202020204" pitchFamily="34" charset="0"/>
              <a:ea typeface="Noto Sans" panose="020B0502040504020204" pitchFamily="34" charset="0"/>
              <a:cs typeface="Futura" panose="020B0602020204020303" pitchFamily="34" charset="-79"/>
              <a:sym typeface="Helvetica Bold"/>
            </a:endParaRP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956AF28-358A-C696-1237-A5204C57D256}"/>
              </a:ext>
            </a:extLst>
          </p:cNvPr>
          <p:cNvGrpSpPr/>
          <p:nvPr/>
        </p:nvGrpSpPr>
        <p:grpSpPr>
          <a:xfrm>
            <a:off x="6497892" y="4711870"/>
            <a:ext cx="4417566" cy="1450655"/>
            <a:chOff x="4617013" y="4889026"/>
            <a:chExt cx="4417566" cy="1450655"/>
          </a:xfrm>
        </p:grpSpPr>
        <p:sp>
          <p:nvSpPr>
            <p:cNvPr id="108" name="Triangle 107">
              <a:extLst>
                <a:ext uri="{FF2B5EF4-FFF2-40B4-BE49-F238E27FC236}">
                  <a16:creationId xmlns:a16="http://schemas.microsoft.com/office/drawing/2014/main" id="{0E071911-D93D-21D2-97F7-20C30BA47ABA}"/>
                </a:ext>
              </a:extLst>
            </p:cNvPr>
            <p:cNvSpPr/>
            <p:nvPr/>
          </p:nvSpPr>
          <p:spPr>
            <a:xfrm>
              <a:off x="4665311" y="4889026"/>
              <a:ext cx="355783" cy="20452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H" sz="1400"/>
            </a:p>
          </p:txBody>
        </p:sp>
        <p:sp>
          <p:nvSpPr>
            <p:cNvPr id="109" name="Rectangle: Rounded Corners 49">
              <a:extLst>
                <a:ext uri="{FF2B5EF4-FFF2-40B4-BE49-F238E27FC236}">
                  <a16:creationId xmlns:a16="http://schemas.microsoft.com/office/drawing/2014/main" id="{731ABB37-268F-B33B-D9B0-9F4746E0ED26}"/>
                </a:ext>
              </a:extLst>
            </p:cNvPr>
            <p:cNvSpPr/>
            <p:nvPr/>
          </p:nvSpPr>
          <p:spPr>
            <a:xfrm>
              <a:off x="4617013" y="4987980"/>
              <a:ext cx="4417566" cy="13517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txBody>
            <a:bodyPr lIns="144000" tIns="144000" rIns="144000" rtlCol="0" anchor="t" anchorCtr="0"/>
            <a:lstStyle/>
            <a:p>
              <a:pPr defTabSz="91352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400" b="1" dirty="0">
                  <a:solidFill>
                    <a:schemeClr val="accent1"/>
                  </a:solidFill>
                  <a:latin typeface="Century Gothic" panose="020B0502020202020204" pitchFamily="34" charset="0"/>
                  <a:ea typeface="Noto Sans" panose="020B0502040504020204" pitchFamily="34" charset="0"/>
                  <a:cs typeface="Futura" panose="020B0602020204020303" pitchFamily="34" charset="-79"/>
                  <a:sym typeface="Helvetica Bold"/>
                </a:rPr>
                <a:t>HIUD’s Role: </a:t>
              </a:r>
              <a:r>
                <a:rPr lang="en-US" sz="1400" dirty="0">
                  <a:solidFill>
                    <a:schemeClr val="accent3"/>
                  </a:solidFill>
                  <a:latin typeface="Century Gothic" panose="020B0502020202020204" pitchFamily="34" charset="0"/>
                  <a:ea typeface="Noto Sans" panose="020B0502040504020204" pitchFamily="34" charset="0"/>
                  <a:cs typeface="Futura" panose="020B0602020204020303" pitchFamily="34" charset="-79"/>
                  <a:sym typeface="Helvetica Bold"/>
                </a:rPr>
                <a:t>Clinical studies prove that fertility returns for HIUD users near-immediately following removal. Conception rates following discontinuation are in line with averages for non-FP users.</a:t>
              </a:r>
              <a:endParaRPr lang="en-US" sz="1400" b="1" kern="0" baseline="30000" dirty="0">
                <a:solidFill>
                  <a:prstClr val="black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16007CB1-5FE0-07DD-744E-1F02747BB7B7}"/>
              </a:ext>
            </a:extLst>
          </p:cNvPr>
          <p:cNvSpPr txBox="1"/>
          <p:nvPr/>
        </p:nvSpPr>
        <p:spPr>
          <a:xfrm>
            <a:off x="1062795" y="3976265"/>
            <a:ext cx="908230" cy="29653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Barrier: 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AC4E0817-1D28-1540-3EFD-ECECD40D6392}"/>
              </a:ext>
            </a:extLst>
          </p:cNvPr>
          <p:cNvSpPr txBox="1"/>
          <p:nvPr/>
        </p:nvSpPr>
        <p:spPr>
          <a:xfrm>
            <a:off x="6497892" y="3976265"/>
            <a:ext cx="908230" cy="29653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lIns="0" tIns="0" rIns="0" bIns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entury Gothic" panose="020B0502020202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Barrier: </a:t>
            </a:r>
          </a:p>
        </p:txBody>
      </p:sp>
    </p:spTree>
    <p:extLst>
      <p:ext uri="{BB962C8B-B14F-4D97-AF65-F5344CB8AC3E}">
        <p14:creationId xmlns:p14="http://schemas.microsoft.com/office/powerpoint/2010/main" val="1873246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ingle Corner Rectangle 5">
            <a:extLst>
              <a:ext uri="{FF2B5EF4-FFF2-40B4-BE49-F238E27FC236}">
                <a16:creationId xmlns:a16="http://schemas.microsoft.com/office/drawing/2014/main" id="{9CD2D122-E8D0-28B4-CD01-4D1C96F3F388}"/>
              </a:ext>
            </a:extLst>
          </p:cNvPr>
          <p:cNvSpPr/>
          <p:nvPr/>
        </p:nvSpPr>
        <p:spPr>
          <a:xfrm flipH="1">
            <a:off x="914400" y="1538464"/>
            <a:ext cx="11277592" cy="5319536"/>
          </a:xfrm>
          <a:prstGeom prst="round1Rect">
            <a:avLst>
              <a:gd name="adj" fmla="val 250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1A0832D-498A-B33F-EF91-5FCA0460A76E}"/>
              </a:ext>
            </a:extLst>
          </p:cNvPr>
          <p:cNvSpPr txBox="1"/>
          <p:nvPr/>
        </p:nvSpPr>
        <p:spPr>
          <a:xfrm>
            <a:off x="6001235" y="2773166"/>
            <a:ext cx="5465225" cy="1895519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lvl="0">
              <a:lnSpc>
                <a:spcPct val="110000"/>
              </a:lnSpc>
              <a:spcAft>
                <a:spcPts val="1800"/>
              </a:spcAft>
            </a:pPr>
            <a:r>
              <a:rPr lang="en-US" dirty="0"/>
              <a:t>consistently report high satisfaction. In pilot studies across Africa and South Asia, 80-95% of new users reported being </a:t>
            </a:r>
            <a:r>
              <a:rPr lang="en-US" b="1" dirty="0">
                <a:solidFill>
                  <a:schemeClr val="accent2"/>
                </a:solidFill>
              </a:rPr>
              <a:t>“very satisfied” </a:t>
            </a:r>
            <a:r>
              <a:rPr lang="en-US" dirty="0"/>
              <a:t>with their method, with satisfaction increasing over time and strong user interest in recommending the method to others. </a:t>
            </a:r>
            <a:endParaRPr lang="en-TH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2A7459-6355-4EB1-61B1-5AE10CE7E0AF}"/>
              </a:ext>
            </a:extLst>
          </p:cNvPr>
          <p:cNvSpPr txBox="1"/>
          <p:nvPr/>
        </p:nvSpPr>
        <p:spPr>
          <a:xfrm>
            <a:off x="914400" y="577539"/>
            <a:ext cx="5724144" cy="607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200" b="1" kern="100" dirty="0">
                <a:solidFill>
                  <a:schemeClr val="bg1"/>
                </a:solidFill>
                <a:latin typeface="Century Gothic" panose="020B0502020202020204" pitchFamily="34" charset="0"/>
                <a:ea typeface="Aptos" panose="020B0004020202020204" pitchFamily="34" charset="0"/>
                <a:cs typeface="Cordia New" panose="020B0304020202020204" pitchFamily="34" charset="-34"/>
              </a:rPr>
              <a:t>Satisfaction &amp; Continuation</a:t>
            </a:r>
            <a:endParaRPr lang="en-TH" sz="3200" kern="100" dirty="0">
              <a:solidFill>
                <a:schemeClr val="bg1"/>
              </a:solidFill>
              <a:latin typeface="Century Gothic" panose="020B0502020202020204" pitchFamily="34" charset="0"/>
              <a:ea typeface="Aptos" panose="020B000402020202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5692A9-9078-037E-244D-B824EF2002F2}"/>
              </a:ext>
            </a:extLst>
          </p:cNvPr>
          <p:cNvSpPr txBox="1"/>
          <p:nvPr/>
        </p:nvSpPr>
        <p:spPr>
          <a:xfrm>
            <a:off x="1645688" y="2773166"/>
            <a:ext cx="2900186" cy="18955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spcAft>
                <a:spcPts val="1800"/>
              </a:spcAft>
            </a:pPr>
            <a:r>
              <a:rPr lang="en-US" dirty="0"/>
              <a:t>at 12 months is </a:t>
            </a:r>
            <a:r>
              <a:rPr lang="en-US" b="1" dirty="0">
                <a:solidFill>
                  <a:schemeClr val="accent2"/>
                </a:solidFill>
              </a:rPr>
              <a:t>typically 80-90%, </a:t>
            </a:r>
            <a:r>
              <a:rPr lang="en-US" dirty="0"/>
              <a:t>higher than implant continuation and equal to or slightly higher than copper IUD continuation.</a:t>
            </a:r>
            <a:endParaRPr lang="en-TH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8B1CB4D-19B9-73F7-9CD7-6E45D86139C1}"/>
              </a:ext>
            </a:extLst>
          </p:cNvPr>
          <p:cNvSpPr/>
          <p:nvPr/>
        </p:nvSpPr>
        <p:spPr>
          <a:xfrm>
            <a:off x="9019421" y="-2659744"/>
            <a:ext cx="4894077" cy="48940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21" name="Rectangle: Rounded Corners 49">
            <a:extLst>
              <a:ext uri="{FF2B5EF4-FFF2-40B4-BE49-F238E27FC236}">
                <a16:creationId xmlns:a16="http://schemas.microsoft.com/office/drawing/2014/main" id="{BEFAF749-EF86-1322-CAAA-F159EEC0065A}"/>
              </a:ext>
            </a:extLst>
          </p:cNvPr>
          <p:cNvSpPr/>
          <p:nvPr/>
        </p:nvSpPr>
        <p:spPr>
          <a:xfrm>
            <a:off x="1645688" y="5021815"/>
            <a:ext cx="9631912" cy="91751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txBody>
          <a:bodyPr wrap="square" lIns="972000" tIns="180000" rIns="216000" bIns="180000" rtlCol="0" anchor="ctr" anchorCtr="0">
            <a:spAutoFit/>
          </a:bodyPr>
          <a:lstStyle/>
          <a:p>
            <a:pPr defTabSz="91352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In pilots, providers report few requests for removals</a:t>
            </a:r>
            <a:r>
              <a:rPr lang="th-TH" dirty="0"/>
              <a:t> </a:t>
            </a:r>
            <a:r>
              <a:rPr lang="en-US" dirty="0"/>
              <a:t>of the HIUD (or removal before the user’s initial intended duration of use) </a:t>
            </a:r>
            <a:endParaRPr lang="en-TH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554203-6191-D277-5D53-CADAA9AF13B6}"/>
              </a:ext>
            </a:extLst>
          </p:cNvPr>
          <p:cNvSpPr txBox="1"/>
          <p:nvPr/>
        </p:nvSpPr>
        <p:spPr>
          <a:xfrm>
            <a:off x="1645687" y="2214735"/>
            <a:ext cx="2651993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HIUD continuation</a:t>
            </a:r>
            <a:endParaRPr lang="en-TH" b="1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7FE015-6E54-BC6F-19F9-A8E55DAE6C7C}"/>
              </a:ext>
            </a:extLst>
          </p:cNvPr>
          <p:cNvSpPr txBox="1"/>
          <p:nvPr/>
        </p:nvSpPr>
        <p:spPr>
          <a:xfrm>
            <a:off x="6001236" y="2214735"/>
            <a:ext cx="1719188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HIUD users</a:t>
            </a:r>
            <a:endParaRPr lang="en-TH" dirty="0">
              <a:solidFill>
                <a:schemeClr val="bg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9803CEC-6B30-B771-9D97-4340739EEA40}"/>
              </a:ext>
            </a:extLst>
          </p:cNvPr>
          <p:cNvCxnSpPr>
            <a:cxnSpLocks/>
          </p:cNvCxnSpPr>
          <p:nvPr/>
        </p:nvCxnSpPr>
        <p:spPr>
          <a:xfrm>
            <a:off x="5209309" y="2214735"/>
            <a:ext cx="0" cy="2274138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B2FA067F-0DAC-EE17-B3AC-646D85468DE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917984" y="5214634"/>
            <a:ext cx="504930" cy="50493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FA86ABD-DF5C-CA83-5E14-323C0F1BD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90655">
            <a:off x="9701845" y="185632"/>
            <a:ext cx="2033667" cy="213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81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F9F094-454B-E456-6CAB-F19B5D8A4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E21E5C-1785-E9F1-7E39-1EC150BA79F1}"/>
              </a:ext>
            </a:extLst>
          </p:cNvPr>
          <p:cNvSpPr txBox="1"/>
          <p:nvPr/>
        </p:nvSpPr>
        <p:spPr>
          <a:xfrm>
            <a:off x="914400" y="577539"/>
            <a:ext cx="3708400" cy="1174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200" b="1" kern="1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Aptos" panose="020B0004020202020204" pitchFamily="34" charset="0"/>
                <a:cs typeface="Cordia New" panose="020B0304020202020204" pitchFamily="34" charset="-34"/>
              </a:rPr>
              <a:t>Expanding Method Choice</a:t>
            </a:r>
            <a:endParaRPr lang="en-TH" sz="3200" kern="100" dirty="0">
              <a:solidFill>
                <a:schemeClr val="bg1"/>
              </a:solidFill>
              <a:effectLst/>
              <a:latin typeface="Century Gothic" panose="020B0502020202020204" pitchFamily="34" charset="0"/>
              <a:ea typeface="Aptos" panose="020B0004020202020204" pitchFamily="34" charset="0"/>
              <a:cs typeface="Cordia New" panose="020B0304020202020204" pitchFamily="34" charset="-34"/>
            </a:endParaRPr>
          </a:p>
        </p:txBody>
      </p:sp>
      <p:sp>
        <p:nvSpPr>
          <p:cNvPr id="6" name="Round Single Corner Rectangle 5">
            <a:extLst>
              <a:ext uri="{FF2B5EF4-FFF2-40B4-BE49-F238E27FC236}">
                <a16:creationId xmlns:a16="http://schemas.microsoft.com/office/drawing/2014/main" id="{2AD5CBAF-AE81-758E-655E-B9D1F52F3187}"/>
              </a:ext>
            </a:extLst>
          </p:cNvPr>
          <p:cNvSpPr/>
          <p:nvPr/>
        </p:nvSpPr>
        <p:spPr>
          <a:xfrm flipH="1">
            <a:off x="4622799" y="737827"/>
            <a:ext cx="7569193" cy="6120173"/>
          </a:xfrm>
          <a:prstGeom prst="round1Rect">
            <a:avLst>
              <a:gd name="adj" fmla="val 250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4055BE-81E2-63CD-012F-62D87875A0ED}"/>
              </a:ext>
            </a:extLst>
          </p:cNvPr>
          <p:cNvSpPr txBox="1"/>
          <p:nvPr/>
        </p:nvSpPr>
        <p:spPr>
          <a:xfrm>
            <a:off x="6341737" y="1373047"/>
            <a:ext cx="5018842" cy="4794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spcAft>
                <a:spcPts val="1800"/>
              </a:spcAft>
            </a:pPr>
            <a:r>
              <a:rPr lang="en-US" dirty="0"/>
              <a:t>Extensive research across Africa and South Asia proves that </a:t>
            </a:r>
            <a:r>
              <a:rPr lang="en-US" b="1" dirty="0">
                <a:solidFill>
                  <a:schemeClr val="accent2"/>
                </a:solidFill>
              </a:rPr>
              <a:t>HIUDs attract new users </a:t>
            </a:r>
            <a:r>
              <a:rPr lang="en-US" dirty="0"/>
              <a:t>to family planning who have never previously used FP, improving national modern Contraceptive Prevalence Rate (mCPR). </a:t>
            </a:r>
            <a:endParaRPr lang="en-TH" dirty="0"/>
          </a:p>
          <a:p>
            <a:pPr lvl="0">
              <a:lnSpc>
                <a:spcPct val="110000"/>
              </a:lnSpc>
              <a:spcAft>
                <a:spcPts val="1800"/>
              </a:spcAft>
            </a:pPr>
            <a:r>
              <a:rPr lang="en-US" dirty="0"/>
              <a:t>The HIUD also </a:t>
            </a:r>
            <a:r>
              <a:rPr lang="en-US" b="1" dirty="0">
                <a:solidFill>
                  <a:schemeClr val="accent2"/>
                </a:solidFill>
              </a:rPr>
              <a:t>attracts users who previously chose short-acting methods</a:t>
            </a:r>
            <a:r>
              <a:rPr lang="en-US" dirty="0"/>
              <a:t>, lowering national rates of unintended pregnancy.</a:t>
            </a:r>
            <a:endParaRPr lang="en-TH" dirty="0"/>
          </a:p>
          <a:p>
            <a:pPr lvl="0">
              <a:lnSpc>
                <a:spcPct val="110000"/>
              </a:lnSpc>
              <a:spcAft>
                <a:spcPts val="1800"/>
              </a:spcAft>
            </a:pPr>
            <a:r>
              <a:rPr lang="en-US" dirty="0"/>
              <a:t>Following HIUD introduction in high-income countries, </a:t>
            </a:r>
            <a:r>
              <a:rPr lang="en-US" b="1" dirty="0">
                <a:solidFill>
                  <a:schemeClr val="accent2"/>
                </a:solidFill>
              </a:rPr>
              <a:t>uptake of other long-acting methods </a:t>
            </a:r>
            <a:r>
              <a:rPr lang="en-US" dirty="0"/>
              <a:t>(such as the copper IUD) also increased. New FP product introduction energizes health systems and communities for all FP methods.</a:t>
            </a:r>
            <a:endParaRPr lang="en-TH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B64B02B-3D74-2153-1DD4-8DC6A1726CC0}"/>
              </a:ext>
            </a:extLst>
          </p:cNvPr>
          <p:cNvSpPr/>
          <p:nvPr/>
        </p:nvSpPr>
        <p:spPr>
          <a:xfrm>
            <a:off x="-2174388" y="3565824"/>
            <a:ext cx="7908101" cy="79081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CA22E5C-28ED-52EF-5F69-F15B3D6E5E83}"/>
              </a:ext>
            </a:extLst>
          </p:cNvPr>
          <p:cNvGrpSpPr/>
          <p:nvPr/>
        </p:nvGrpSpPr>
        <p:grpSpPr>
          <a:xfrm>
            <a:off x="5413015" y="1496561"/>
            <a:ext cx="761696" cy="761696"/>
            <a:chOff x="5413015" y="1496561"/>
            <a:chExt cx="761696" cy="76169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A21FE61-5676-9DAE-4D19-4524B1E78D01}"/>
                </a:ext>
              </a:extLst>
            </p:cNvPr>
            <p:cNvSpPr/>
            <p:nvPr/>
          </p:nvSpPr>
          <p:spPr>
            <a:xfrm>
              <a:off x="5413015" y="1496561"/>
              <a:ext cx="761696" cy="7616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H"/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A00969D1-8458-9EE3-F480-372E9C1EC10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/>
          </p:blipFill>
          <p:spPr>
            <a:xfrm>
              <a:off x="5540236" y="1652272"/>
              <a:ext cx="450273" cy="450273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70FBB37-6D80-0ED4-A09D-BCF71D152A50}"/>
              </a:ext>
            </a:extLst>
          </p:cNvPr>
          <p:cNvGrpSpPr/>
          <p:nvPr/>
        </p:nvGrpSpPr>
        <p:grpSpPr>
          <a:xfrm>
            <a:off x="5413015" y="3196533"/>
            <a:ext cx="761696" cy="761696"/>
            <a:chOff x="5413015" y="3196533"/>
            <a:chExt cx="761696" cy="7616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0C63F93-644C-03DF-2E1E-80C89D9B40A1}"/>
                </a:ext>
              </a:extLst>
            </p:cNvPr>
            <p:cNvSpPr/>
            <p:nvPr/>
          </p:nvSpPr>
          <p:spPr>
            <a:xfrm>
              <a:off x="5413015" y="3196533"/>
              <a:ext cx="761696" cy="7616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H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9BA21AE2-4656-ADA9-A0E8-1696232F91A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5568727" y="3340694"/>
              <a:ext cx="450273" cy="47316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4AFD8C4-59B7-6A14-D942-E16BBD41B575}"/>
              </a:ext>
            </a:extLst>
          </p:cNvPr>
          <p:cNvGrpSpPr/>
          <p:nvPr/>
        </p:nvGrpSpPr>
        <p:grpSpPr>
          <a:xfrm>
            <a:off x="5413015" y="4375325"/>
            <a:ext cx="761696" cy="761696"/>
            <a:chOff x="5413015" y="4375325"/>
            <a:chExt cx="761696" cy="76169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23A009E-B969-1485-3C69-E2CBA69DDE31}"/>
                </a:ext>
              </a:extLst>
            </p:cNvPr>
            <p:cNvSpPr/>
            <p:nvPr/>
          </p:nvSpPr>
          <p:spPr>
            <a:xfrm>
              <a:off x="5413015" y="4375325"/>
              <a:ext cx="761696" cy="7616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TH"/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792B237E-F039-F37D-930E-57ED010BD4D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5560703" y="4520705"/>
              <a:ext cx="409339" cy="497054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B37CD3EE-315D-6E18-C105-0E18D6EC2A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9" t="-2256" r="-519" b="6328"/>
          <a:stretch>
            <a:fillRect/>
          </a:stretch>
        </p:blipFill>
        <p:spPr>
          <a:xfrm flipH="1">
            <a:off x="-333472" y="2258257"/>
            <a:ext cx="5459161" cy="459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3684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ates HIUD">
      <a:dk1>
        <a:srgbClr val="000000"/>
      </a:dk1>
      <a:lt1>
        <a:srgbClr val="FFFFFF"/>
      </a:lt1>
      <a:dk2>
        <a:srgbClr val="09346C"/>
      </a:dk2>
      <a:lt2>
        <a:srgbClr val="EAEAEA"/>
      </a:lt2>
      <a:accent1>
        <a:srgbClr val="0A9994"/>
      </a:accent1>
      <a:accent2>
        <a:srgbClr val="1D7AE7"/>
      </a:accent2>
      <a:accent3>
        <a:srgbClr val="303030"/>
      </a:accent3>
      <a:accent4>
        <a:srgbClr val="E8F882"/>
      </a:accent4>
      <a:accent5>
        <a:srgbClr val="8B5E42"/>
      </a:accent5>
      <a:accent6>
        <a:srgbClr val="7A492C"/>
      </a:accent6>
      <a:hlink>
        <a:srgbClr val="00706A"/>
      </a:hlink>
      <a:folHlink>
        <a:srgbClr val="96607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2d8cc10-2ca8-4423-948c-726c93976105">
      <Terms xmlns="http://schemas.microsoft.com/office/infopath/2007/PartnerControls"/>
    </lcf76f155ced4ddcb4097134ff3c332f>
    <TaxCatchAll xmlns="9c0eefe5-0c97-4272-88e3-123504a3f23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A63423D465364484F7B56362446361" ma:contentTypeVersion="11" ma:contentTypeDescription="Create a new document." ma:contentTypeScope="" ma:versionID="f95eba77bce57ddc1f6f60cf70c6100d">
  <xsd:schema xmlns:xsd="http://www.w3.org/2001/XMLSchema" xmlns:xs="http://www.w3.org/2001/XMLSchema" xmlns:p="http://schemas.microsoft.com/office/2006/metadata/properties" xmlns:ns2="32d8cc10-2ca8-4423-948c-726c93976105" xmlns:ns3="9c0eefe5-0c97-4272-88e3-123504a3f236" targetNamespace="http://schemas.microsoft.com/office/2006/metadata/properties" ma:root="true" ma:fieldsID="40f6cd625ba55ea9738cd463f377ab87" ns2:_="" ns3:_="">
    <xsd:import namespace="32d8cc10-2ca8-4423-948c-726c93976105"/>
    <xsd:import namespace="9c0eefe5-0c97-4272-88e3-123504a3f236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d8cc10-2ca8-4423-948c-726c93976105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955067c-4844-4e4f-970b-73b17f111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0eefe5-0c97-4272-88e3-123504a3f236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4eaecd9-efd9-4340-81ca-ba2e0f04d0a5}" ma:internalName="TaxCatchAll" ma:showField="CatchAllData" ma:web="9c0eefe5-0c97-4272-88e3-123504a3f2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E407B98-5877-4020-ACFC-5E2911C0E1FC}">
  <ds:schemaRefs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9c0eefe5-0c97-4272-88e3-123504a3f236"/>
    <ds:schemaRef ds:uri="32d8cc10-2ca8-4423-948c-726c93976105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034AF14-CC36-4916-A43A-D49AFD31BF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d8cc10-2ca8-4423-948c-726c93976105"/>
    <ds:schemaRef ds:uri="9c0eefe5-0c97-4272-88e3-123504a3f2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EC855D-CA48-4204-8A06-18475B97042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770</TotalTime>
  <Words>481</Words>
  <Application>Microsoft Office PowerPoint</Application>
  <PresentationFormat>Widescreen</PresentationFormat>
  <Paragraphs>34</Paragraphs>
  <Slides>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Aptos</vt:lpstr>
      <vt:lpstr>Arial</vt:lpstr>
      <vt:lpstr>Calibri</vt:lpstr>
      <vt:lpstr>Century Gothic</vt:lpstr>
      <vt:lpstr>Office Theme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Irinn Vinaiphat</dc:creator>
  <cp:lastModifiedBy>Audrey Fratus</cp:lastModifiedBy>
  <cp:revision>4</cp:revision>
  <dcterms:created xsi:type="dcterms:W3CDTF">2026-04-28T05:14:58Z</dcterms:created>
  <dcterms:modified xsi:type="dcterms:W3CDTF">2026-08-13T14:45:57Z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0x01010004A63423D465364484F7B56362446361</vt:lpwstr>
  </property>
</Properties>
</file>