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3" r:id="rId4"/>
  </p:sldMasterIdLst>
  <p:notesMasterIdLst>
    <p:notesMasterId r:id="rId72"/>
  </p:notesMasterIdLst>
  <p:sldIdLst>
    <p:sldId id="446" r:id="rId5"/>
    <p:sldId id="510" r:id="rId6"/>
    <p:sldId id="378" r:id="rId7"/>
    <p:sldId id="516" r:id="rId8"/>
    <p:sldId id="377" r:id="rId9"/>
    <p:sldId id="518" r:id="rId10"/>
    <p:sldId id="380" r:id="rId11"/>
    <p:sldId id="511" r:id="rId12"/>
    <p:sldId id="509" r:id="rId13"/>
    <p:sldId id="517" r:id="rId14"/>
    <p:sldId id="386" r:id="rId15"/>
    <p:sldId id="500" r:id="rId16"/>
    <p:sldId id="387" r:id="rId17"/>
    <p:sldId id="388" r:id="rId18"/>
    <p:sldId id="389" r:id="rId19"/>
    <p:sldId id="448" r:id="rId20"/>
    <p:sldId id="449" r:id="rId21"/>
    <p:sldId id="450" r:id="rId22"/>
    <p:sldId id="451" r:id="rId23"/>
    <p:sldId id="452" r:id="rId24"/>
    <p:sldId id="453" r:id="rId25"/>
    <p:sldId id="454" r:id="rId26"/>
    <p:sldId id="504" r:id="rId27"/>
    <p:sldId id="506" r:id="rId28"/>
    <p:sldId id="456" r:id="rId29"/>
    <p:sldId id="458" r:id="rId30"/>
    <p:sldId id="515" r:id="rId31"/>
    <p:sldId id="459" r:id="rId32"/>
    <p:sldId id="461" r:id="rId33"/>
    <p:sldId id="460" r:id="rId34"/>
    <p:sldId id="505" r:id="rId35"/>
    <p:sldId id="462" r:id="rId36"/>
    <p:sldId id="463" r:id="rId37"/>
    <p:sldId id="464" r:id="rId38"/>
    <p:sldId id="465" r:id="rId39"/>
    <p:sldId id="466" r:id="rId40"/>
    <p:sldId id="467" r:id="rId41"/>
    <p:sldId id="469" r:id="rId42"/>
    <p:sldId id="470" r:id="rId43"/>
    <p:sldId id="471" r:id="rId44"/>
    <p:sldId id="472" r:id="rId45"/>
    <p:sldId id="473" r:id="rId46"/>
    <p:sldId id="474" r:id="rId47"/>
    <p:sldId id="475" r:id="rId48"/>
    <p:sldId id="477" r:id="rId49"/>
    <p:sldId id="478" r:id="rId50"/>
    <p:sldId id="479" r:id="rId51"/>
    <p:sldId id="480" r:id="rId52"/>
    <p:sldId id="481" r:id="rId53"/>
    <p:sldId id="482" r:id="rId54"/>
    <p:sldId id="483" r:id="rId55"/>
    <p:sldId id="484" r:id="rId56"/>
    <p:sldId id="485" r:id="rId57"/>
    <p:sldId id="486" r:id="rId58"/>
    <p:sldId id="487" r:id="rId59"/>
    <p:sldId id="488" r:id="rId60"/>
    <p:sldId id="519" r:id="rId61"/>
    <p:sldId id="489" r:id="rId62"/>
    <p:sldId id="490" r:id="rId63"/>
    <p:sldId id="491" r:id="rId64"/>
    <p:sldId id="492" r:id="rId65"/>
    <p:sldId id="508" r:id="rId66"/>
    <p:sldId id="496" r:id="rId67"/>
    <p:sldId id="495" r:id="rId68"/>
    <p:sldId id="497" r:id="rId69"/>
    <p:sldId id="513" r:id="rId70"/>
    <p:sldId id="522" r:id="rId71"/>
  </p:sldIdLst>
  <p:sldSz cx="12192000" cy="6858000"/>
  <p:notesSz cx="6858000" cy="91440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F89813A-E752-40D6-BC83-34992A4A4D1B}">
          <p14:sldIdLst>
            <p14:sldId id="446"/>
            <p14:sldId id="510"/>
            <p14:sldId id="378"/>
            <p14:sldId id="516"/>
            <p14:sldId id="377"/>
            <p14:sldId id="518"/>
            <p14:sldId id="380"/>
            <p14:sldId id="511"/>
            <p14:sldId id="509"/>
            <p14:sldId id="517"/>
            <p14:sldId id="386"/>
            <p14:sldId id="500"/>
            <p14:sldId id="387"/>
            <p14:sldId id="388"/>
            <p14:sldId id="389"/>
            <p14:sldId id="448"/>
            <p14:sldId id="449"/>
            <p14:sldId id="450"/>
            <p14:sldId id="451"/>
            <p14:sldId id="452"/>
            <p14:sldId id="453"/>
            <p14:sldId id="454"/>
            <p14:sldId id="504"/>
            <p14:sldId id="506"/>
            <p14:sldId id="456"/>
            <p14:sldId id="458"/>
            <p14:sldId id="515"/>
            <p14:sldId id="459"/>
            <p14:sldId id="461"/>
            <p14:sldId id="460"/>
            <p14:sldId id="505"/>
            <p14:sldId id="462"/>
            <p14:sldId id="463"/>
            <p14:sldId id="464"/>
            <p14:sldId id="465"/>
            <p14:sldId id="466"/>
            <p14:sldId id="467"/>
            <p14:sldId id="469"/>
            <p14:sldId id="470"/>
            <p14:sldId id="471"/>
            <p14:sldId id="472"/>
            <p14:sldId id="473"/>
            <p14:sldId id="474"/>
            <p14:sldId id="475"/>
            <p14:sldId id="477"/>
            <p14:sldId id="478"/>
            <p14:sldId id="479"/>
            <p14:sldId id="480"/>
            <p14:sldId id="481"/>
            <p14:sldId id="482"/>
            <p14:sldId id="483"/>
            <p14:sldId id="484"/>
            <p14:sldId id="485"/>
            <p14:sldId id="486"/>
            <p14:sldId id="487"/>
            <p14:sldId id="488"/>
            <p14:sldId id="519"/>
            <p14:sldId id="489"/>
            <p14:sldId id="490"/>
            <p14:sldId id="491"/>
            <p14:sldId id="492"/>
          </p14:sldIdLst>
        </p14:section>
        <p14:section name="Annex" id="{1A346EC7-9C7F-4AEF-8618-9C6907F0551E}">
          <p14:sldIdLst>
            <p14:sldId id="508"/>
            <p14:sldId id="496"/>
            <p14:sldId id="495"/>
            <p14:sldId id="497"/>
            <p14:sldId id="513"/>
            <p14:sldId id="5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ndy Scibilia" initials="MS" lastIdx="2" clrIdx="6">
    <p:extLst>
      <p:ext uri="{19B8F6BF-5375-455C-9EA6-DF929625EA0E}">
        <p15:presenceInfo xmlns:p15="http://schemas.microsoft.com/office/powerpoint/2012/main" userId="S::mscibilia@clintonhealthaccess.org::807076f1-9a74-4277-a7b3-e7ca0b19efe1" providerId="AD"/>
      </p:ext>
    </p:extLst>
  </p:cmAuthor>
  <p:cmAuthor id="1" name="Devon Cain" initials="DC" lastIdx="131" clrIdx="0">
    <p:extLst>
      <p:ext uri="{19B8F6BF-5375-455C-9EA6-DF929625EA0E}">
        <p15:presenceInfo xmlns:p15="http://schemas.microsoft.com/office/powerpoint/2012/main" userId="Devon Cain" providerId="None"/>
      </p:ext>
    </p:extLst>
  </p:cmAuthor>
  <p:cmAuthor id="8" name="Caitlin Glover" initials="CG" lastIdx="2" clrIdx="7">
    <p:extLst>
      <p:ext uri="{19B8F6BF-5375-455C-9EA6-DF929625EA0E}">
        <p15:presenceInfo xmlns:p15="http://schemas.microsoft.com/office/powerpoint/2012/main" userId="6426388ea3d2fdd5" providerId="Windows Live"/>
      </p:ext>
    </p:extLst>
  </p:cmAuthor>
  <p:cmAuthor id="2" name="Kate Rademacher" initials="KR" lastIdx="97" clrIdx="1">
    <p:extLst>
      <p:ext uri="{19B8F6BF-5375-455C-9EA6-DF929625EA0E}">
        <p15:presenceInfo xmlns:p15="http://schemas.microsoft.com/office/powerpoint/2012/main" userId="S::KRademacher@fhi360.org::ede922fa-cc71-46f0-be58-ec9a3cfe2462" providerId="AD"/>
      </p:ext>
    </p:extLst>
  </p:cmAuthor>
  <p:cmAuthor id="9" name="Kay Garcia" initials="KG" lastIdx="9" clrIdx="8">
    <p:extLst>
      <p:ext uri="{19B8F6BF-5375-455C-9EA6-DF929625EA0E}">
        <p15:presenceInfo xmlns:p15="http://schemas.microsoft.com/office/powerpoint/2012/main" userId="S::kgarcia@fhi360.org::60090a31-9793-432d-bbd3-644785c35bd0" providerId="AD"/>
      </p:ext>
    </p:extLst>
  </p:cmAuthor>
  <p:cmAuthor id="3" name="Anna Hazelwood" initials="AH" lastIdx="19" clrIdx="2">
    <p:extLst>
      <p:ext uri="{19B8F6BF-5375-455C-9EA6-DF929625EA0E}">
        <p15:presenceInfo xmlns:p15="http://schemas.microsoft.com/office/powerpoint/2012/main" userId="S::A-Hazelwood@dfid.gov.uk::f69b2dde-ba21-43e8-b411-5b3513686a8e" providerId="AD"/>
      </p:ext>
    </p:extLst>
  </p:cmAuthor>
  <p:cmAuthor id="10" name="Caitlin Glover" initials="CG [2]" lastIdx="13" clrIdx="9">
    <p:extLst>
      <p:ext uri="{19B8F6BF-5375-455C-9EA6-DF929625EA0E}">
        <p15:presenceInfo xmlns:p15="http://schemas.microsoft.com/office/powerpoint/2012/main" userId="S::cglover@clintonhealthaccess.org::023ecdca-b69c-4e0c-a24e-040a6a16adc0" providerId="AD"/>
      </p:ext>
    </p:extLst>
  </p:cmAuthor>
  <p:cmAuthor id="4" name="Emma Foster" initials="EF" lastIdx="3" clrIdx="3">
    <p:extLst>
      <p:ext uri="{19B8F6BF-5375-455C-9EA6-DF929625EA0E}">
        <p15:presenceInfo xmlns:p15="http://schemas.microsoft.com/office/powerpoint/2012/main" userId="S::Emma-Foster@dfid.gov.uk::a7784172-1359-4131-819a-19f4a3e4b028" providerId="AD"/>
      </p:ext>
    </p:extLst>
  </p:cmAuthor>
  <p:cmAuthor id="11" name="Devon Cain" initials="DC [2]" lastIdx="3" clrIdx="10">
    <p:extLst>
      <p:ext uri="{19B8F6BF-5375-455C-9EA6-DF929625EA0E}">
        <p15:presenceInfo xmlns:p15="http://schemas.microsoft.com/office/powerpoint/2012/main" userId="S::dcain@clintonhealthaccess.org::16cbb0eb-c719-4c61-b519-e70acadec752" providerId="AD"/>
      </p:ext>
    </p:extLst>
  </p:cmAuthor>
  <p:cmAuthor id="5" name="Marie Chantale Lepine" initials="MCL" lastIdx="1" clrIdx="4">
    <p:extLst>
      <p:ext uri="{19B8F6BF-5375-455C-9EA6-DF929625EA0E}">
        <p15:presenceInfo xmlns:p15="http://schemas.microsoft.com/office/powerpoint/2012/main" userId="S-1-5-21-88383097-1117161805-3673615673-6221" providerId="AD"/>
      </p:ext>
    </p:extLst>
  </p:cmAuthor>
  <p:cmAuthor id="12" name="Stephen Mawa" initials="SM" lastIdx="33" clrIdx="11">
    <p:extLst>
      <p:ext uri="{19B8F6BF-5375-455C-9EA6-DF929625EA0E}">
        <p15:presenceInfo xmlns:p15="http://schemas.microsoft.com/office/powerpoint/2012/main" userId="df1cd73ad66b8d59" providerId="Windows Live"/>
      </p:ext>
    </p:extLst>
  </p:cmAuthor>
  <p:cmAuthor id="6" name="Mary Grace Darmody" initials="MGD" lastIdx="1" clrIdx="5">
    <p:extLst>
      <p:ext uri="{19B8F6BF-5375-455C-9EA6-DF929625EA0E}">
        <p15:presenceInfo xmlns:p15="http://schemas.microsoft.com/office/powerpoint/2012/main" userId="S::mgdarmody@clintonhealthaccess.org::74c3ae09-a737-4388-9f93-9e6a5b263d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3B4"/>
    <a:srgbClr val="FDE2DB"/>
    <a:srgbClr val="FCF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2" autoAdjust="0"/>
    <p:restoredTop sz="83548" autoAdjust="0"/>
  </p:normalViewPr>
  <p:slideViewPr>
    <p:cSldViewPr snapToGrid="0">
      <p:cViewPr varScale="1">
        <p:scale>
          <a:sx n="75" d="100"/>
          <a:sy n="75"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EB34C-6055-4C89-9C9C-E4C1F5D44904}"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B227271D-4E98-46B5-8B8D-FA7D3C8E9D24}">
      <dgm:prSet phldrT="[Text]" custT="1"/>
      <dgm:spPr/>
      <dgm:t>
        <a:bodyPr/>
        <a:lstStyle/>
        <a:p>
          <a:r>
            <a:rPr lang="en-US" sz="1300" b="1" dirty="0">
              <a:latin typeface="+mj-lt"/>
            </a:rPr>
            <a:t>Provider confidence</a:t>
          </a:r>
        </a:p>
      </dgm:t>
    </dgm:pt>
    <dgm:pt modelId="{822680B6-5232-4E0E-AD49-8C60A5DA88FB}" type="parTrans" cxnId="{D4ECDC6B-5DA7-4DF5-8A0C-CB7B0D931379}">
      <dgm:prSet/>
      <dgm:spPr/>
      <dgm:t>
        <a:bodyPr/>
        <a:lstStyle/>
        <a:p>
          <a:endParaRPr lang="en-US" sz="1200" b="1">
            <a:latin typeface="+mj-lt"/>
          </a:endParaRPr>
        </a:p>
      </dgm:t>
    </dgm:pt>
    <dgm:pt modelId="{BF1879AF-6EEA-4517-A326-4C52D5DEC8A5}" type="sibTrans" cxnId="{D4ECDC6B-5DA7-4DF5-8A0C-CB7B0D931379}">
      <dgm:prSet/>
      <dgm:spPr>
        <a:ln>
          <a:solidFill>
            <a:schemeClr val="accent2"/>
          </a:solidFill>
        </a:ln>
      </dgm:spPr>
      <dgm:t>
        <a:bodyPr/>
        <a:lstStyle/>
        <a:p>
          <a:endParaRPr lang="en-US" sz="1200" b="1">
            <a:latin typeface="+mj-lt"/>
          </a:endParaRPr>
        </a:p>
      </dgm:t>
    </dgm:pt>
    <dgm:pt modelId="{705BAB55-2A84-4C2B-9D24-2E91584B6AD7}">
      <dgm:prSet phldrT="[Text]" custT="1"/>
      <dgm:spPr/>
      <dgm:t>
        <a:bodyPr/>
        <a:lstStyle/>
        <a:p>
          <a:r>
            <a:rPr lang="en-US" sz="1300" b="1" dirty="0">
              <a:latin typeface="+mj-lt"/>
            </a:rPr>
            <a:t>Demand for services</a:t>
          </a:r>
        </a:p>
      </dgm:t>
    </dgm:pt>
    <dgm:pt modelId="{F55979CD-1943-4508-90B0-CFCFA62274A7}" type="parTrans" cxnId="{2B0CBEC5-8266-44AE-9A79-CF62CBD9F0AA}">
      <dgm:prSet/>
      <dgm:spPr/>
      <dgm:t>
        <a:bodyPr/>
        <a:lstStyle/>
        <a:p>
          <a:endParaRPr lang="en-US" sz="1200" b="1">
            <a:latin typeface="+mj-lt"/>
          </a:endParaRPr>
        </a:p>
      </dgm:t>
    </dgm:pt>
    <dgm:pt modelId="{3EB7862F-B506-4EAD-B95A-4464F3397CCD}" type="sibTrans" cxnId="{2B0CBEC5-8266-44AE-9A79-CF62CBD9F0AA}">
      <dgm:prSet/>
      <dgm:spPr>
        <a:ln>
          <a:solidFill>
            <a:schemeClr val="accent2"/>
          </a:solidFill>
        </a:ln>
      </dgm:spPr>
      <dgm:t>
        <a:bodyPr/>
        <a:lstStyle/>
        <a:p>
          <a:endParaRPr lang="en-US" sz="1200" b="1">
            <a:latin typeface="+mj-lt"/>
          </a:endParaRPr>
        </a:p>
      </dgm:t>
    </dgm:pt>
    <dgm:pt modelId="{858279B0-E535-47C5-AADB-662D8494BE0D}">
      <dgm:prSet phldrT="[Text]" custT="1"/>
      <dgm:spPr>
        <a:solidFill>
          <a:schemeClr val="accent1">
            <a:lumMod val="75000"/>
          </a:schemeClr>
        </a:solidFill>
      </dgm:spPr>
      <dgm:t>
        <a:bodyPr/>
        <a:lstStyle/>
        <a:p>
          <a:r>
            <a:rPr lang="en-US" sz="1300" b="1" dirty="0">
              <a:latin typeface="+mj-lt"/>
            </a:rPr>
            <a:t>Providers learn from guidance, observation, simulated practice  and live practice</a:t>
          </a:r>
        </a:p>
      </dgm:t>
    </dgm:pt>
    <dgm:pt modelId="{3C1C5B63-8E39-41DB-987D-C832D9D2B7BD}" type="parTrans" cxnId="{DECC452B-A9EF-4455-96DF-2194C1C9741A}">
      <dgm:prSet/>
      <dgm:spPr/>
      <dgm:t>
        <a:bodyPr/>
        <a:lstStyle/>
        <a:p>
          <a:endParaRPr lang="en-US" sz="1200" b="1">
            <a:latin typeface="+mj-lt"/>
          </a:endParaRPr>
        </a:p>
      </dgm:t>
    </dgm:pt>
    <dgm:pt modelId="{D6788BFD-A776-4D6A-8E54-D23ECBA2F9F8}" type="sibTrans" cxnId="{DECC452B-A9EF-4455-96DF-2194C1C9741A}">
      <dgm:prSet/>
      <dgm:spPr>
        <a:solidFill>
          <a:schemeClr val="accent3">
            <a:lumMod val="60000"/>
            <a:lumOff val="40000"/>
          </a:schemeClr>
        </a:solidFill>
        <a:ln>
          <a:solidFill>
            <a:schemeClr val="accent2"/>
          </a:solidFill>
        </a:ln>
      </dgm:spPr>
      <dgm:t>
        <a:bodyPr/>
        <a:lstStyle/>
        <a:p>
          <a:endParaRPr lang="en-US" sz="1200" b="1">
            <a:latin typeface="+mj-lt"/>
          </a:endParaRPr>
        </a:p>
      </dgm:t>
    </dgm:pt>
    <dgm:pt modelId="{6EACAC31-5C0B-49E4-B6A1-2863205B96DF}">
      <dgm:prSet phldrT="[Text]" custT="1"/>
      <dgm:spPr/>
      <dgm:t>
        <a:bodyPr/>
        <a:lstStyle/>
        <a:p>
          <a:r>
            <a:rPr lang="en-US" sz="1300" b="1" dirty="0">
              <a:latin typeface="+mj-lt"/>
            </a:rPr>
            <a:t>Provider competence</a:t>
          </a:r>
        </a:p>
      </dgm:t>
    </dgm:pt>
    <dgm:pt modelId="{CEB754CD-5F8D-4146-8EA2-47543AFC8A60}" type="parTrans" cxnId="{489B5159-D74D-4EFA-A4D8-F0E888EE27F6}">
      <dgm:prSet/>
      <dgm:spPr/>
      <dgm:t>
        <a:bodyPr/>
        <a:lstStyle/>
        <a:p>
          <a:endParaRPr lang="en-US" sz="1200" b="1">
            <a:latin typeface="+mj-lt"/>
          </a:endParaRPr>
        </a:p>
      </dgm:t>
    </dgm:pt>
    <dgm:pt modelId="{5A810B99-047B-4796-BC82-85890E93C0A3}" type="sibTrans" cxnId="{489B5159-D74D-4EFA-A4D8-F0E888EE27F6}">
      <dgm:prSet/>
      <dgm:spPr/>
      <dgm:t>
        <a:bodyPr/>
        <a:lstStyle/>
        <a:p>
          <a:endParaRPr lang="en-US" sz="1200" b="1">
            <a:latin typeface="+mj-lt"/>
          </a:endParaRPr>
        </a:p>
      </dgm:t>
    </dgm:pt>
    <dgm:pt modelId="{85C7E49B-C72A-4EF9-8A0B-8DD9A51F0737}" type="pres">
      <dgm:prSet presAssocID="{69CEB34C-6055-4C89-9C9C-E4C1F5D44904}" presName="cycle" presStyleCnt="0">
        <dgm:presLayoutVars>
          <dgm:dir/>
          <dgm:resizeHandles val="exact"/>
        </dgm:presLayoutVars>
      </dgm:prSet>
      <dgm:spPr/>
    </dgm:pt>
    <dgm:pt modelId="{FDABBCD6-5D64-46D2-A2C0-F6972967EE86}" type="pres">
      <dgm:prSet presAssocID="{6EACAC31-5C0B-49E4-B6A1-2863205B96DF}" presName="node" presStyleLbl="node1" presStyleIdx="0" presStyleCnt="4" custScaleX="109815" custScaleY="111899">
        <dgm:presLayoutVars>
          <dgm:bulletEnabled val="1"/>
        </dgm:presLayoutVars>
      </dgm:prSet>
      <dgm:spPr/>
    </dgm:pt>
    <dgm:pt modelId="{0BB4B31C-8601-4E3D-A185-2D30BD98D054}" type="pres">
      <dgm:prSet presAssocID="{6EACAC31-5C0B-49E4-B6A1-2863205B96DF}" presName="spNode" presStyleCnt="0"/>
      <dgm:spPr/>
    </dgm:pt>
    <dgm:pt modelId="{CD2C513C-7DCA-4332-B9BE-D72AFF5877FC}" type="pres">
      <dgm:prSet presAssocID="{5A810B99-047B-4796-BC82-85890E93C0A3}" presName="sibTrans" presStyleLbl="sibTrans1D1" presStyleIdx="0" presStyleCnt="4"/>
      <dgm:spPr/>
    </dgm:pt>
    <dgm:pt modelId="{355638D4-2800-4A42-BDD0-390E7E55F8BF}" type="pres">
      <dgm:prSet presAssocID="{B227271D-4E98-46B5-8B8D-FA7D3C8E9D24}" presName="node" presStyleLbl="node1" presStyleIdx="1" presStyleCnt="4" custScaleX="109815" custScaleY="111899" custRadScaleRad="124903" custRadScaleInc="-397">
        <dgm:presLayoutVars>
          <dgm:bulletEnabled val="1"/>
        </dgm:presLayoutVars>
      </dgm:prSet>
      <dgm:spPr/>
    </dgm:pt>
    <dgm:pt modelId="{AD3E36C7-ED07-4A4E-8FCE-287C48706885}" type="pres">
      <dgm:prSet presAssocID="{B227271D-4E98-46B5-8B8D-FA7D3C8E9D24}" presName="spNode" presStyleCnt="0"/>
      <dgm:spPr/>
    </dgm:pt>
    <dgm:pt modelId="{82DB9D21-0274-479F-AF51-FD7A685DCF4E}" type="pres">
      <dgm:prSet presAssocID="{BF1879AF-6EEA-4517-A326-4C52D5DEC8A5}" presName="sibTrans" presStyleLbl="sibTrans1D1" presStyleIdx="1" presStyleCnt="4"/>
      <dgm:spPr/>
    </dgm:pt>
    <dgm:pt modelId="{AD1E536F-583B-4B95-A3C7-BD9FE7407C4D}" type="pres">
      <dgm:prSet presAssocID="{705BAB55-2A84-4C2B-9D24-2E91584B6AD7}" presName="node" presStyleLbl="node1" presStyleIdx="2" presStyleCnt="4" custScaleX="109815" custScaleY="111899">
        <dgm:presLayoutVars>
          <dgm:bulletEnabled val="1"/>
        </dgm:presLayoutVars>
      </dgm:prSet>
      <dgm:spPr/>
    </dgm:pt>
    <dgm:pt modelId="{9C1DBBAD-04FF-4BCC-B9D1-514A5581ED01}" type="pres">
      <dgm:prSet presAssocID="{705BAB55-2A84-4C2B-9D24-2E91584B6AD7}" presName="spNode" presStyleCnt="0"/>
      <dgm:spPr/>
    </dgm:pt>
    <dgm:pt modelId="{E2A9D734-6BC6-4502-83B1-425AD044B577}" type="pres">
      <dgm:prSet presAssocID="{3EB7862F-B506-4EAD-B95A-4464F3397CCD}" presName="sibTrans" presStyleLbl="sibTrans1D1" presStyleIdx="2" presStyleCnt="4"/>
      <dgm:spPr/>
    </dgm:pt>
    <dgm:pt modelId="{9F943929-5010-4950-8482-91E910D8CF6A}" type="pres">
      <dgm:prSet presAssocID="{858279B0-E535-47C5-AADB-662D8494BE0D}" presName="node" presStyleLbl="node1" presStyleIdx="3" presStyleCnt="4" custScaleX="109815" custScaleY="111899" custRadScaleRad="122401" custRadScaleInc="471">
        <dgm:presLayoutVars>
          <dgm:bulletEnabled val="1"/>
        </dgm:presLayoutVars>
      </dgm:prSet>
      <dgm:spPr/>
    </dgm:pt>
    <dgm:pt modelId="{E7A337E4-D6F8-42B2-B1F4-1D4509261454}" type="pres">
      <dgm:prSet presAssocID="{858279B0-E535-47C5-AADB-662D8494BE0D}" presName="spNode" presStyleCnt="0"/>
      <dgm:spPr/>
    </dgm:pt>
    <dgm:pt modelId="{0DEEE715-B2D7-49A1-862E-939AE4C95EBF}" type="pres">
      <dgm:prSet presAssocID="{D6788BFD-A776-4D6A-8E54-D23ECBA2F9F8}" presName="sibTrans" presStyleLbl="sibTrans1D1" presStyleIdx="3" presStyleCnt="4"/>
      <dgm:spPr/>
    </dgm:pt>
  </dgm:ptLst>
  <dgm:cxnLst>
    <dgm:cxn modelId="{1C2FBC11-A056-431D-B515-B484BC75B44A}" type="presOf" srcId="{3EB7862F-B506-4EAD-B95A-4464F3397CCD}" destId="{E2A9D734-6BC6-4502-83B1-425AD044B577}" srcOrd="0" destOrd="0" presId="urn:microsoft.com/office/officeart/2005/8/layout/cycle5"/>
    <dgm:cxn modelId="{6ACB5623-C952-4EBD-8AC7-422E4A0874D3}" type="presOf" srcId="{6EACAC31-5C0B-49E4-B6A1-2863205B96DF}" destId="{FDABBCD6-5D64-46D2-A2C0-F6972967EE86}" srcOrd="0" destOrd="0" presId="urn:microsoft.com/office/officeart/2005/8/layout/cycle5"/>
    <dgm:cxn modelId="{DECC452B-A9EF-4455-96DF-2194C1C9741A}" srcId="{69CEB34C-6055-4C89-9C9C-E4C1F5D44904}" destId="{858279B0-E535-47C5-AADB-662D8494BE0D}" srcOrd="3" destOrd="0" parTransId="{3C1C5B63-8E39-41DB-987D-C832D9D2B7BD}" sibTransId="{D6788BFD-A776-4D6A-8E54-D23ECBA2F9F8}"/>
    <dgm:cxn modelId="{F420853A-E74D-4D55-9649-50FEBD5B5619}" type="presOf" srcId="{D6788BFD-A776-4D6A-8E54-D23ECBA2F9F8}" destId="{0DEEE715-B2D7-49A1-862E-939AE4C95EBF}" srcOrd="0" destOrd="0" presId="urn:microsoft.com/office/officeart/2005/8/layout/cycle5"/>
    <dgm:cxn modelId="{A0BA4A62-3933-4909-B752-DEFF6AF466B9}" type="presOf" srcId="{B227271D-4E98-46B5-8B8D-FA7D3C8E9D24}" destId="{355638D4-2800-4A42-BDD0-390E7E55F8BF}" srcOrd="0" destOrd="0" presId="urn:microsoft.com/office/officeart/2005/8/layout/cycle5"/>
    <dgm:cxn modelId="{D4ECDC6B-5DA7-4DF5-8A0C-CB7B0D931379}" srcId="{69CEB34C-6055-4C89-9C9C-E4C1F5D44904}" destId="{B227271D-4E98-46B5-8B8D-FA7D3C8E9D24}" srcOrd="1" destOrd="0" parTransId="{822680B6-5232-4E0E-AD49-8C60A5DA88FB}" sibTransId="{BF1879AF-6EEA-4517-A326-4C52D5DEC8A5}"/>
    <dgm:cxn modelId="{85005A77-A1A7-46CD-9543-2D6DEC32CBE4}" type="presOf" srcId="{69CEB34C-6055-4C89-9C9C-E4C1F5D44904}" destId="{85C7E49B-C72A-4EF9-8A0B-8DD9A51F0737}" srcOrd="0" destOrd="0" presId="urn:microsoft.com/office/officeart/2005/8/layout/cycle5"/>
    <dgm:cxn modelId="{489B5159-D74D-4EFA-A4D8-F0E888EE27F6}" srcId="{69CEB34C-6055-4C89-9C9C-E4C1F5D44904}" destId="{6EACAC31-5C0B-49E4-B6A1-2863205B96DF}" srcOrd="0" destOrd="0" parTransId="{CEB754CD-5F8D-4146-8EA2-47543AFC8A60}" sibTransId="{5A810B99-047B-4796-BC82-85890E93C0A3}"/>
    <dgm:cxn modelId="{DEEAA89C-396E-47DB-B826-0B620D97C69D}" type="presOf" srcId="{858279B0-E535-47C5-AADB-662D8494BE0D}" destId="{9F943929-5010-4950-8482-91E910D8CF6A}" srcOrd="0" destOrd="0" presId="urn:microsoft.com/office/officeart/2005/8/layout/cycle5"/>
    <dgm:cxn modelId="{0B5AC5A5-39AC-4735-A5A8-E20373349869}" type="presOf" srcId="{BF1879AF-6EEA-4517-A326-4C52D5DEC8A5}" destId="{82DB9D21-0274-479F-AF51-FD7A685DCF4E}" srcOrd="0" destOrd="0" presId="urn:microsoft.com/office/officeart/2005/8/layout/cycle5"/>
    <dgm:cxn modelId="{542282B7-A657-464C-B264-33CCFBCD0E2C}" type="presOf" srcId="{5A810B99-047B-4796-BC82-85890E93C0A3}" destId="{CD2C513C-7DCA-4332-B9BE-D72AFF5877FC}" srcOrd="0" destOrd="0" presId="urn:microsoft.com/office/officeart/2005/8/layout/cycle5"/>
    <dgm:cxn modelId="{2B0CBEC5-8266-44AE-9A79-CF62CBD9F0AA}" srcId="{69CEB34C-6055-4C89-9C9C-E4C1F5D44904}" destId="{705BAB55-2A84-4C2B-9D24-2E91584B6AD7}" srcOrd="2" destOrd="0" parTransId="{F55979CD-1943-4508-90B0-CFCFA62274A7}" sibTransId="{3EB7862F-B506-4EAD-B95A-4464F3397CCD}"/>
    <dgm:cxn modelId="{69CF23CB-72B6-4464-A3F0-6DF5818AC05D}" type="presOf" srcId="{705BAB55-2A84-4C2B-9D24-2E91584B6AD7}" destId="{AD1E536F-583B-4B95-A3C7-BD9FE7407C4D}" srcOrd="0" destOrd="0" presId="urn:microsoft.com/office/officeart/2005/8/layout/cycle5"/>
    <dgm:cxn modelId="{DE7F41D3-C737-47FF-B349-A70F643FB9A1}" type="presParOf" srcId="{85C7E49B-C72A-4EF9-8A0B-8DD9A51F0737}" destId="{FDABBCD6-5D64-46D2-A2C0-F6972967EE86}" srcOrd="0" destOrd="0" presId="urn:microsoft.com/office/officeart/2005/8/layout/cycle5"/>
    <dgm:cxn modelId="{CBCA51D3-BB3F-4F69-8F38-0EFFC54566C5}" type="presParOf" srcId="{85C7E49B-C72A-4EF9-8A0B-8DD9A51F0737}" destId="{0BB4B31C-8601-4E3D-A185-2D30BD98D054}" srcOrd="1" destOrd="0" presId="urn:microsoft.com/office/officeart/2005/8/layout/cycle5"/>
    <dgm:cxn modelId="{89377991-E98E-493A-AB97-AB0E9E447C21}" type="presParOf" srcId="{85C7E49B-C72A-4EF9-8A0B-8DD9A51F0737}" destId="{CD2C513C-7DCA-4332-B9BE-D72AFF5877FC}" srcOrd="2" destOrd="0" presId="urn:microsoft.com/office/officeart/2005/8/layout/cycle5"/>
    <dgm:cxn modelId="{977EDCC5-7A8E-4733-A34D-5A12E31EF17B}" type="presParOf" srcId="{85C7E49B-C72A-4EF9-8A0B-8DD9A51F0737}" destId="{355638D4-2800-4A42-BDD0-390E7E55F8BF}" srcOrd="3" destOrd="0" presId="urn:microsoft.com/office/officeart/2005/8/layout/cycle5"/>
    <dgm:cxn modelId="{43E51534-BDDA-4962-B92D-03A4B4F35864}" type="presParOf" srcId="{85C7E49B-C72A-4EF9-8A0B-8DD9A51F0737}" destId="{AD3E36C7-ED07-4A4E-8FCE-287C48706885}" srcOrd="4" destOrd="0" presId="urn:microsoft.com/office/officeart/2005/8/layout/cycle5"/>
    <dgm:cxn modelId="{410B179A-F9F8-4866-ABD3-17D7AC19A5F3}" type="presParOf" srcId="{85C7E49B-C72A-4EF9-8A0B-8DD9A51F0737}" destId="{82DB9D21-0274-479F-AF51-FD7A685DCF4E}" srcOrd="5" destOrd="0" presId="urn:microsoft.com/office/officeart/2005/8/layout/cycle5"/>
    <dgm:cxn modelId="{398390FD-90E7-4BCA-922D-DDB5655DE872}" type="presParOf" srcId="{85C7E49B-C72A-4EF9-8A0B-8DD9A51F0737}" destId="{AD1E536F-583B-4B95-A3C7-BD9FE7407C4D}" srcOrd="6" destOrd="0" presId="urn:microsoft.com/office/officeart/2005/8/layout/cycle5"/>
    <dgm:cxn modelId="{4C391BF4-86D0-49FF-AE83-7802FFF871EB}" type="presParOf" srcId="{85C7E49B-C72A-4EF9-8A0B-8DD9A51F0737}" destId="{9C1DBBAD-04FF-4BCC-B9D1-514A5581ED01}" srcOrd="7" destOrd="0" presId="urn:microsoft.com/office/officeart/2005/8/layout/cycle5"/>
    <dgm:cxn modelId="{91627DD3-AD23-4F0E-BB86-61A5CB9C7A99}" type="presParOf" srcId="{85C7E49B-C72A-4EF9-8A0B-8DD9A51F0737}" destId="{E2A9D734-6BC6-4502-83B1-425AD044B577}" srcOrd="8" destOrd="0" presId="urn:microsoft.com/office/officeart/2005/8/layout/cycle5"/>
    <dgm:cxn modelId="{2F5E325C-D016-43ED-BA95-CD0B6B30F438}" type="presParOf" srcId="{85C7E49B-C72A-4EF9-8A0B-8DD9A51F0737}" destId="{9F943929-5010-4950-8482-91E910D8CF6A}" srcOrd="9" destOrd="0" presId="urn:microsoft.com/office/officeart/2005/8/layout/cycle5"/>
    <dgm:cxn modelId="{FD27A474-C7BF-4FB3-BBE4-DDB1D5B78844}" type="presParOf" srcId="{85C7E49B-C72A-4EF9-8A0B-8DD9A51F0737}" destId="{E7A337E4-D6F8-42B2-B1F4-1D4509261454}" srcOrd="10" destOrd="0" presId="urn:microsoft.com/office/officeart/2005/8/layout/cycle5"/>
    <dgm:cxn modelId="{C1298194-81A5-44A6-99E5-868A751C26F7}" type="presParOf" srcId="{85C7E49B-C72A-4EF9-8A0B-8DD9A51F0737}" destId="{0DEEE715-B2D7-49A1-862E-939AE4C95EBF}"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BBCD6-5D64-46D2-A2C0-F6972967EE86}">
      <dsp:nvSpPr>
        <dsp:cNvPr id="0" name=""/>
        <dsp:cNvSpPr/>
      </dsp:nvSpPr>
      <dsp:spPr>
        <a:xfrm>
          <a:off x="1420299" y="-50676"/>
          <a:ext cx="1463043" cy="96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rPr>
            <a:t>Provider competence</a:t>
          </a:r>
        </a:p>
      </dsp:txBody>
      <dsp:txXfrm>
        <a:off x="1467603" y="-3372"/>
        <a:ext cx="1368435" cy="874417"/>
      </dsp:txXfrm>
    </dsp:sp>
    <dsp:sp modelId="{CD2C513C-7DCA-4332-B9BE-D72AFF5877FC}">
      <dsp:nvSpPr>
        <dsp:cNvPr id="0" name=""/>
        <dsp:cNvSpPr/>
      </dsp:nvSpPr>
      <dsp:spPr>
        <a:xfrm>
          <a:off x="722438" y="433840"/>
          <a:ext cx="2858778" cy="2858778"/>
        </a:xfrm>
        <a:custGeom>
          <a:avLst/>
          <a:gdLst/>
          <a:ahLst/>
          <a:cxnLst/>
          <a:rect l="0" t="0" r="0" b="0"/>
          <a:pathLst>
            <a:path>
              <a:moveTo>
                <a:pt x="2318781" y="310401"/>
              </a:moveTo>
              <a:arcTo wR="1429389" hR="1429389" stAng="18508700" swAng="143116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5638D4-2800-4A42-BDD0-390E7E55F8BF}">
      <dsp:nvSpPr>
        <dsp:cNvPr id="0" name=""/>
        <dsp:cNvSpPr/>
      </dsp:nvSpPr>
      <dsp:spPr>
        <a:xfrm>
          <a:off x="2849688" y="1375001"/>
          <a:ext cx="1463043" cy="969025"/>
        </a:xfrm>
        <a:prstGeom prst="roundRect">
          <a:avLst/>
        </a:prstGeom>
        <a:solidFill>
          <a:schemeClr val="accent5">
            <a:hueOff val="-1898113"/>
            <a:satOff val="-19628"/>
            <a:lumOff val="25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rPr>
            <a:t>Provider confidence</a:t>
          </a:r>
        </a:p>
      </dsp:txBody>
      <dsp:txXfrm>
        <a:off x="2896992" y="1422305"/>
        <a:ext cx="1368435" cy="874417"/>
      </dsp:txXfrm>
    </dsp:sp>
    <dsp:sp modelId="{82DB9D21-0274-479F-AF51-FD7A685DCF4E}">
      <dsp:nvSpPr>
        <dsp:cNvPr id="0" name=""/>
        <dsp:cNvSpPr/>
      </dsp:nvSpPr>
      <dsp:spPr>
        <a:xfrm>
          <a:off x="722438" y="433832"/>
          <a:ext cx="2858778" cy="2858778"/>
        </a:xfrm>
        <a:custGeom>
          <a:avLst/>
          <a:gdLst/>
          <a:ahLst/>
          <a:cxnLst/>
          <a:rect l="0" t="0" r="0" b="0"/>
          <a:pathLst>
            <a:path>
              <a:moveTo>
                <a:pt x="2698282" y="2087463"/>
              </a:moveTo>
              <a:arcTo wR="1429389" hR="1429389" stAng="1644730" swAng="1442997"/>
            </a:path>
          </a:pathLst>
        </a:custGeom>
        <a:noFill/>
        <a:ln w="635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AD1E536F-583B-4B95-A3C7-BD9FE7407C4D}">
      <dsp:nvSpPr>
        <dsp:cNvPr id="0" name=""/>
        <dsp:cNvSpPr/>
      </dsp:nvSpPr>
      <dsp:spPr>
        <a:xfrm>
          <a:off x="1420299" y="2808101"/>
          <a:ext cx="1463043" cy="969025"/>
        </a:xfrm>
        <a:prstGeom prst="roundRect">
          <a:avLst/>
        </a:prstGeom>
        <a:solidFill>
          <a:schemeClr val="accent5">
            <a:hueOff val="-3796226"/>
            <a:satOff val="-39257"/>
            <a:lumOff val="5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rPr>
            <a:t>Demand for services</a:t>
          </a:r>
        </a:p>
      </dsp:txBody>
      <dsp:txXfrm>
        <a:off x="1467603" y="2855405"/>
        <a:ext cx="1368435" cy="874417"/>
      </dsp:txXfrm>
    </dsp:sp>
    <dsp:sp modelId="{E2A9D734-6BC6-4502-83B1-425AD044B577}">
      <dsp:nvSpPr>
        <dsp:cNvPr id="0" name=""/>
        <dsp:cNvSpPr/>
      </dsp:nvSpPr>
      <dsp:spPr>
        <a:xfrm>
          <a:off x="722423" y="433831"/>
          <a:ext cx="2858778" cy="2858778"/>
        </a:xfrm>
        <a:custGeom>
          <a:avLst/>
          <a:gdLst/>
          <a:ahLst/>
          <a:cxnLst/>
          <a:rect l="0" t="0" r="0" b="0"/>
          <a:pathLst>
            <a:path>
              <a:moveTo>
                <a:pt x="538741" y="2547378"/>
              </a:moveTo>
              <a:arcTo wR="1429389" hR="1429389" stAng="7712557" swAng="1443960"/>
            </a:path>
          </a:pathLst>
        </a:custGeom>
        <a:noFill/>
        <a:ln w="635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 modelId="{9F943929-5010-4950-8482-91E910D8CF6A}">
      <dsp:nvSpPr>
        <dsp:cNvPr id="0" name=""/>
        <dsp:cNvSpPr/>
      </dsp:nvSpPr>
      <dsp:spPr>
        <a:xfrm>
          <a:off x="-9089" y="1374398"/>
          <a:ext cx="1463043" cy="96902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mj-lt"/>
            </a:rPr>
            <a:t>Providers learn from guidance, observation, simulated practice  and live practice</a:t>
          </a:r>
        </a:p>
      </dsp:txBody>
      <dsp:txXfrm>
        <a:off x="38215" y="1421702"/>
        <a:ext cx="1368435" cy="874417"/>
      </dsp:txXfrm>
    </dsp:sp>
    <dsp:sp modelId="{0DEEE715-B2D7-49A1-862E-939AE4C95EBF}">
      <dsp:nvSpPr>
        <dsp:cNvPr id="0" name=""/>
        <dsp:cNvSpPr/>
      </dsp:nvSpPr>
      <dsp:spPr>
        <a:xfrm>
          <a:off x="722423" y="433841"/>
          <a:ext cx="2858778" cy="2858778"/>
        </a:xfrm>
        <a:custGeom>
          <a:avLst/>
          <a:gdLst/>
          <a:ahLst/>
          <a:cxnLst/>
          <a:rect l="0" t="0" r="0" b="0"/>
          <a:pathLst>
            <a:path>
              <a:moveTo>
                <a:pt x="163699" y="765173"/>
              </a:moveTo>
              <a:arcTo wR="1429389" hR="1429389" stAng="12461390" swAng="1430208"/>
            </a:path>
          </a:pathLst>
        </a:custGeom>
        <a:noFill/>
        <a:ln w="6350" cap="flat" cmpd="sng" algn="ctr">
          <a:solidFill>
            <a:schemeClr val="accent2"/>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1DBE0-F4ED-4E88-8519-DA52E0D9148A}"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C58C8-1D19-436C-8301-59AA6B15B922}" type="slidenum">
              <a:rPr lang="en-US" smtClean="0"/>
              <a:t>‹#›</a:t>
            </a:fld>
            <a:endParaRPr lang="en-US"/>
          </a:p>
        </p:txBody>
      </p:sp>
    </p:spTree>
    <p:extLst>
      <p:ext uri="{BB962C8B-B14F-4D97-AF65-F5344CB8AC3E}">
        <p14:creationId xmlns:p14="http://schemas.microsoft.com/office/powerpoint/2010/main" val="243400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Calibri" panose="020F0502020204030204" pitchFamily="34" charset="0"/>
                <a:cs typeface="Calibri"/>
              </a:rPr>
              <a:t>Source: https://www.hormonaliud.org//about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a typeface="Calibri" panose="020F0502020204030204" pitchFamily="34" charset="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ea typeface="Calibri" panose="020F0502020204030204" pitchFamily="34" charset="0"/>
                <a:cs typeface="Calibri"/>
              </a:rPr>
              <a:t>Source: https://apps.who.int/iris/bitstream/handle/10665/340378/9789240021730-eng.pdf</a:t>
            </a:r>
          </a:p>
          <a:p>
            <a:endParaRPr lang="en-US" dirty="0"/>
          </a:p>
        </p:txBody>
      </p:sp>
      <p:sp>
        <p:nvSpPr>
          <p:cNvPr id="4" name="Slide Number Placeholder 3"/>
          <p:cNvSpPr>
            <a:spLocks noGrp="1"/>
          </p:cNvSpPr>
          <p:nvPr>
            <p:ph type="sldNum" sz="quarter" idx="10"/>
          </p:nvPr>
        </p:nvSpPr>
        <p:spPr/>
        <p:txBody>
          <a:bodyPr/>
          <a:lstStyle/>
          <a:p>
            <a:fld id="{C45C58C8-1D19-436C-8301-59AA6B15B922}" type="slidenum">
              <a:rPr lang="en-US" smtClean="0"/>
              <a:t>4</a:t>
            </a:fld>
            <a:endParaRPr lang="en-US"/>
          </a:p>
        </p:txBody>
      </p:sp>
    </p:spTree>
    <p:extLst>
      <p:ext uri="{BB962C8B-B14F-4D97-AF65-F5344CB8AC3E}">
        <p14:creationId xmlns:p14="http://schemas.microsoft.com/office/powerpoint/2010/main" val="277419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C58C8-1D19-436C-8301-59AA6B15B922}" type="slidenum">
              <a:rPr lang="en-US" smtClean="0"/>
              <a:t>15</a:t>
            </a:fld>
            <a:endParaRPr lang="en-US"/>
          </a:p>
        </p:txBody>
      </p:sp>
    </p:spTree>
    <p:extLst>
      <p:ext uri="{BB962C8B-B14F-4D97-AF65-F5344CB8AC3E}">
        <p14:creationId xmlns:p14="http://schemas.microsoft.com/office/powerpoint/2010/main" val="429042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Effectiveness of strategies to improve health-care provider practices in low-income and middle-income countries: a systematic review.</a:t>
            </a:r>
            <a:r>
              <a:rPr lang="en-US" baseline="0" dirty="0"/>
              <a:t> </a:t>
            </a:r>
            <a:r>
              <a:rPr lang="en-US" dirty="0"/>
              <a:t>Alexander K Rowe, Samantha Y Rowe, David H Peters, Kathleen A Holloway*, John </a:t>
            </a:r>
            <a:r>
              <a:rPr lang="en-US" dirty="0" err="1"/>
              <a:t>Chalker</a:t>
            </a:r>
            <a:r>
              <a:rPr lang="en-US" dirty="0"/>
              <a:t>, Dennis Ross-</a:t>
            </a:r>
            <a:r>
              <a:rPr lang="en-US" dirty="0" err="1"/>
              <a:t>Degnan</a:t>
            </a:r>
            <a:r>
              <a:rPr lang="en-US" dirty="0"/>
              <a:t>. Lancet Glob Health 2018; 6: e1163–75</a:t>
            </a:r>
            <a:r>
              <a:rPr lang="en-US" baseline="0" dirty="0"/>
              <a:t>. </a:t>
            </a:r>
            <a:r>
              <a:rPr lang="en-US" dirty="0"/>
              <a:t>Published Online October 8, 2018 http://dx.doi.org/10.1016/ S2214-109X(18)30398-X.</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45C58C8-1D19-436C-8301-59AA6B15B922}" type="slidenum">
              <a:rPr lang="en-US" smtClean="0"/>
              <a:t>25</a:t>
            </a:fld>
            <a:endParaRPr lang="en-US"/>
          </a:p>
        </p:txBody>
      </p:sp>
    </p:spTree>
    <p:extLst>
      <p:ext uri="{BB962C8B-B14F-4D97-AF65-F5344CB8AC3E}">
        <p14:creationId xmlns:p14="http://schemas.microsoft.com/office/powerpoint/2010/main" val="399082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C58C8-1D19-436C-8301-59AA6B15B922}" type="slidenum">
              <a:rPr lang="en-US" smtClean="0"/>
              <a:t>64</a:t>
            </a:fld>
            <a:endParaRPr lang="en-US"/>
          </a:p>
        </p:txBody>
      </p:sp>
    </p:spTree>
    <p:extLst>
      <p:ext uri="{BB962C8B-B14F-4D97-AF65-F5344CB8AC3E}">
        <p14:creationId xmlns:p14="http://schemas.microsoft.com/office/powerpoint/2010/main" val="36637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C58C8-1D19-436C-8301-59AA6B15B922}" type="slidenum">
              <a:rPr lang="en-US" smtClean="0"/>
              <a:t>67</a:t>
            </a:fld>
            <a:endParaRPr lang="en-US"/>
          </a:p>
        </p:txBody>
      </p:sp>
    </p:spTree>
    <p:extLst>
      <p:ext uri="{BB962C8B-B14F-4D97-AF65-F5344CB8AC3E}">
        <p14:creationId xmlns:p14="http://schemas.microsoft.com/office/powerpoint/2010/main" val="341661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95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rksheet 1">
    <p:spTree>
      <p:nvGrpSpPr>
        <p:cNvPr id="1" name=""/>
        <p:cNvGrpSpPr/>
        <p:nvPr/>
      </p:nvGrpSpPr>
      <p:grpSpPr>
        <a:xfrm>
          <a:off x="0" y="0"/>
          <a:ext cx="0" cy="0"/>
          <a:chOff x="0" y="0"/>
          <a:chExt cx="0" cy="0"/>
        </a:xfrm>
      </p:grpSpPr>
      <p:sp>
        <p:nvSpPr>
          <p:cNvPr id="26" name="Text Placeholder 24">
            <a:extLst>
              <a:ext uri="{FF2B5EF4-FFF2-40B4-BE49-F238E27FC236}">
                <a16:creationId xmlns:a16="http://schemas.microsoft.com/office/drawing/2014/main" id="{5C9BF283-35C0-0244-A7F9-4919A483ECF5}"/>
              </a:ext>
            </a:extLst>
          </p:cNvPr>
          <p:cNvSpPr>
            <a:spLocks noGrp="1"/>
          </p:cNvSpPr>
          <p:nvPr>
            <p:ph type="body" sz="quarter" idx="10"/>
          </p:nvPr>
        </p:nvSpPr>
        <p:spPr>
          <a:xfrm>
            <a:off x="5285232" y="1659567"/>
            <a:ext cx="6507163" cy="3857625"/>
          </a:xfrm>
          <a:solidFill>
            <a:schemeClr val="bg1">
              <a:lumMod val="85000"/>
              <a:alpha val="25000"/>
            </a:schemeClr>
          </a:solidFill>
          <a:ln>
            <a:solidFill>
              <a:schemeClr val="bg1">
                <a:lumMod val="50000"/>
              </a:schemeClr>
            </a:solidFill>
          </a:ln>
        </p:spPr>
        <p:txBody>
          <a:bodyPr lIns="182880" tIns="182880" rIns="182880" bIns="182880">
            <a:normAutofit/>
          </a:bodyPr>
          <a:lstStyle>
            <a:lvl1pPr marL="0" indent="0">
              <a:buNone/>
              <a:defRPr sz="1800" b="0" i="0">
                <a:latin typeface="Calibri" panose="020F0502020204030204" pitchFamily="34" charset="0"/>
                <a:cs typeface="Calibri" panose="020F0502020204030204" pitchFamily="34" charset="0"/>
              </a:defRPr>
            </a:lvl1pPr>
            <a:lvl2pPr marL="457200" indent="0">
              <a:buNone/>
              <a:defRPr sz="1800" b="0" i="0">
                <a:latin typeface="Calibri" panose="020F0502020204030204" pitchFamily="34" charset="0"/>
                <a:cs typeface="Calibri" panose="020F0502020204030204" pitchFamily="34" charset="0"/>
              </a:defRPr>
            </a:lvl2pPr>
            <a:lvl3pPr marL="914400" indent="0">
              <a:buNone/>
              <a:defRPr sz="1800" b="0" i="0">
                <a:latin typeface="Calibri" panose="020F0502020204030204" pitchFamily="34" charset="0"/>
                <a:cs typeface="Calibri" panose="020F0502020204030204" pitchFamily="34" charset="0"/>
              </a:defRPr>
            </a:lvl3pPr>
            <a:lvl4pPr marL="1371600" indent="0">
              <a:buNone/>
              <a:defRPr sz="1800" b="0" i="0">
                <a:latin typeface="Calibri" panose="020F0502020204030204" pitchFamily="34" charset="0"/>
                <a:cs typeface="Calibri" panose="020F0502020204030204" pitchFamily="34" charset="0"/>
              </a:defRPr>
            </a:lvl4pPr>
            <a:lvl5pPr marL="1828800" indent="0">
              <a:buNone/>
              <a:defRPr sz="1800"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48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D9E902-2421-3849-BE2D-107815031DA1}"/>
              </a:ext>
            </a:extLst>
          </p:cNvPr>
          <p:cNvSpPr txBox="1"/>
          <p:nvPr userDrawn="1"/>
        </p:nvSpPr>
        <p:spPr>
          <a:xfrm>
            <a:off x="376825" y="372593"/>
            <a:ext cx="3517310" cy="707886"/>
          </a:xfrm>
          <a:prstGeom prst="rect">
            <a:avLst/>
          </a:prstGeom>
          <a:noFill/>
        </p:spPr>
        <p:txBody>
          <a:bodyPr wrap="none" rtlCol="0">
            <a:spAutoFit/>
          </a:bodyPr>
          <a:lstStyle/>
          <a:p>
            <a:r>
              <a:rPr lang="en-US" sz="4000"/>
              <a:t>INTRODUCTION</a:t>
            </a:r>
          </a:p>
        </p:txBody>
      </p:sp>
      <p:grpSp>
        <p:nvGrpSpPr>
          <p:cNvPr id="8" name="Group 7">
            <a:extLst>
              <a:ext uri="{FF2B5EF4-FFF2-40B4-BE49-F238E27FC236}">
                <a16:creationId xmlns:a16="http://schemas.microsoft.com/office/drawing/2014/main" id="{869E2CA5-E21D-B244-BB07-B72E902B96AC}"/>
              </a:ext>
            </a:extLst>
          </p:cNvPr>
          <p:cNvGrpSpPr/>
          <p:nvPr userDrawn="1"/>
        </p:nvGrpSpPr>
        <p:grpSpPr>
          <a:xfrm>
            <a:off x="0" y="6369627"/>
            <a:ext cx="12191999" cy="488373"/>
            <a:chOff x="0" y="6369627"/>
            <a:chExt cx="12191999" cy="488373"/>
          </a:xfrm>
        </p:grpSpPr>
        <p:grpSp>
          <p:nvGrpSpPr>
            <p:cNvPr id="9" name="Group 8">
              <a:extLst>
                <a:ext uri="{FF2B5EF4-FFF2-40B4-BE49-F238E27FC236}">
                  <a16:creationId xmlns:a16="http://schemas.microsoft.com/office/drawing/2014/main" id="{ABE87C46-63E9-664F-A610-BAED48C37349}"/>
                </a:ext>
              </a:extLst>
            </p:cNvPr>
            <p:cNvGrpSpPr/>
            <p:nvPr/>
          </p:nvGrpSpPr>
          <p:grpSpPr>
            <a:xfrm>
              <a:off x="0" y="6369627"/>
              <a:ext cx="12191999" cy="488373"/>
              <a:chOff x="0" y="0"/>
              <a:chExt cx="12191999" cy="488373"/>
            </a:xfrm>
          </p:grpSpPr>
          <p:sp>
            <p:nvSpPr>
              <p:cNvPr id="21" name="Rectangle 20">
                <a:extLst>
                  <a:ext uri="{FF2B5EF4-FFF2-40B4-BE49-F238E27FC236}">
                    <a16:creationId xmlns:a16="http://schemas.microsoft.com/office/drawing/2014/main" id="{A77829E7-FCC6-BA41-8590-775A24E5EF8F}"/>
                  </a:ext>
                </a:extLst>
              </p:cNvPr>
              <p:cNvSpPr/>
              <p:nvPr/>
            </p:nvSpPr>
            <p:spPr>
              <a:xfrm>
                <a:off x="0" y="0"/>
                <a:ext cx="6349999" cy="48837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C669677-C6E1-384D-8B92-068DD8A2389D}"/>
                  </a:ext>
                </a:extLst>
              </p:cNvPr>
              <p:cNvSpPr/>
              <p:nvPr/>
            </p:nvSpPr>
            <p:spPr>
              <a:xfrm>
                <a:off x="6350000" y="0"/>
                <a:ext cx="5841999" cy="48837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1E45E1E-61A9-EB49-9B2A-127BDBF9A89A}"/>
                  </a:ext>
                </a:extLst>
              </p:cNvPr>
              <p:cNvSpPr txBox="1"/>
              <p:nvPr/>
            </p:nvSpPr>
            <p:spPr>
              <a:xfrm>
                <a:off x="6627203" y="90297"/>
                <a:ext cx="946093"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Contents</a:t>
                </a:r>
              </a:p>
            </p:txBody>
          </p:sp>
          <p:sp>
            <p:nvSpPr>
              <p:cNvPr id="24" name="TextBox 23">
                <a:extLst>
                  <a:ext uri="{FF2B5EF4-FFF2-40B4-BE49-F238E27FC236}">
                    <a16:creationId xmlns:a16="http://schemas.microsoft.com/office/drawing/2014/main" id="{7D5FE95B-5BEA-2E4A-9F2F-C373DEBC93DE}"/>
                  </a:ext>
                </a:extLst>
              </p:cNvPr>
              <p:cNvSpPr txBox="1"/>
              <p:nvPr/>
            </p:nvSpPr>
            <p:spPr>
              <a:xfrm>
                <a:off x="298392" y="90297"/>
                <a:ext cx="4660250" cy="307777"/>
              </a:xfrm>
              <a:prstGeom prst="rect">
                <a:avLst/>
              </a:prstGeom>
              <a:noFill/>
            </p:spPr>
            <p:txBody>
              <a:bodyPr wrap="none" rtlCol="0">
                <a:spAutoFit/>
              </a:bodyPr>
              <a:lstStyle/>
              <a:p>
                <a:r>
                  <a:rPr lang="en-US" sz="1400" b="1">
                    <a:solidFill>
                      <a:schemeClr val="accent2">
                        <a:lumMod val="75000"/>
                      </a:schemeClr>
                    </a:solidFill>
                    <a:latin typeface="Avenir Heavy" panose="02000503020000020003" pitchFamily="2" charset="0"/>
                  </a:rPr>
                  <a:t>HORMONAL IUS INTRODUCTION </a:t>
                </a:r>
                <a:r>
                  <a:rPr lang="en-US" sz="1400">
                    <a:solidFill>
                      <a:schemeClr val="accent2">
                        <a:lumMod val="75000"/>
                      </a:schemeClr>
                    </a:solidFill>
                    <a:latin typeface="Avenir Book" panose="02000503020000020003" pitchFamily="2" charset="0"/>
                  </a:rPr>
                  <a:t>PLANNING GUIDE</a:t>
                </a:r>
              </a:p>
            </p:txBody>
          </p:sp>
        </p:grpSp>
        <p:grpSp>
          <p:nvGrpSpPr>
            <p:cNvPr id="10" name="Group 9">
              <a:extLst>
                <a:ext uri="{FF2B5EF4-FFF2-40B4-BE49-F238E27FC236}">
                  <a16:creationId xmlns:a16="http://schemas.microsoft.com/office/drawing/2014/main" id="{ED4D99A6-DBD2-AD4D-90F1-9FEED754AF5C}"/>
                </a:ext>
              </a:extLst>
            </p:cNvPr>
            <p:cNvGrpSpPr/>
            <p:nvPr/>
          </p:nvGrpSpPr>
          <p:grpSpPr>
            <a:xfrm>
              <a:off x="8030197" y="6459924"/>
              <a:ext cx="3711915" cy="307777"/>
              <a:chOff x="5305129" y="6459924"/>
              <a:chExt cx="3711915" cy="307777"/>
            </a:xfrm>
          </p:grpSpPr>
          <p:grpSp>
            <p:nvGrpSpPr>
              <p:cNvPr id="11" name="Group 10">
                <a:extLst>
                  <a:ext uri="{FF2B5EF4-FFF2-40B4-BE49-F238E27FC236}">
                    <a16:creationId xmlns:a16="http://schemas.microsoft.com/office/drawing/2014/main" id="{0A8BF522-CF41-EE48-8F02-29E492AF15D5}"/>
                  </a:ext>
                </a:extLst>
              </p:cNvPr>
              <p:cNvGrpSpPr/>
              <p:nvPr/>
            </p:nvGrpSpPr>
            <p:grpSpPr>
              <a:xfrm>
                <a:off x="6070380" y="6508919"/>
                <a:ext cx="2946664" cy="209786"/>
                <a:chOff x="6070380" y="6508919"/>
                <a:chExt cx="2946664" cy="209786"/>
              </a:xfrm>
            </p:grpSpPr>
            <p:sp>
              <p:nvSpPr>
                <p:cNvPr id="13" name="Oval 12">
                  <a:extLst>
                    <a:ext uri="{FF2B5EF4-FFF2-40B4-BE49-F238E27FC236}">
                      <a16:creationId xmlns:a16="http://schemas.microsoft.com/office/drawing/2014/main" id="{3DCED057-73B5-DD45-9321-F484BF6C7D8B}"/>
                    </a:ext>
                  </a:extLst>
                </p:cNvPr>
                <p:cNvSpPr/>
                <p:nvPr/>
              </p:nvSpPr>
              <p:spPr>
                <a:xfrm>
                  <a:off x="6070380"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1</a:t>
                  </a:r>
                </a:p>
              </p:txBody>
            </p:sp>
            <p:sp>
              <p:nvSpPr>
                <p:cNvPr id="14" name="Oval 13">
                  <a:extLst>
                    <a:ext uri="{FF2B5EF4-FFF2-40B4-BE49-F238E27FC236}">
                      <a16:creationId xmlns:a16="http://schemas.microsoft.com/office/drawing/2014/main" id="{6547E424-BA36-B14A-8A05-C8FA9426BBA1}"/>
                    </a:ext>
                  </a:extLst>
                </p:cNvPr>
                <p:cNvSpPr/>
                <p:nvPr/>
              </p:nvSpPr>
              <p:spPr>
                <a:xfrm>
                  <a:off x="6460135"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2</a:t>
                  </a:r>
                </a:p>
              </p:txBody>
            </p:sp>
            <p:sp>
              <p:nvSpPr>
                <p:cNvPr id="15" name="Oval 14">
                  <a:extLst>
                    <a:ext uri="{FF2B5EF4-FFF2-40B4-BE49-F238E27FC236}">
                      <a16:creationId xmlns:a16="http://schemas.microsoft.com/office/drawing/2014/main" id="{BF5ABB60-5A03-CA40-89F8-53D54EA06063}"/>
                    </a:ext>
                  </a:extLst>
                </p:cNvPr>
                <p:cNvSpPr/>
                <p:nvPr/>
              </p:nvSpPr>
              <p:spPr>
                <a:xfrm>
                  <a:off x="6851322"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3</a:t>
                  </a:r>
                </a:p>
              </p:txBody>
            </p:sp>
            <p:sp>
              <p:nvSpPr>
                <p:cNvPr id="16" name="Oval 15">
                  <a:extLst>
                    <a:ext uri="{FF2B5EF4-FFF2-40B4-BE49-F238E27FC236}">
                      <a16:creationId xmlns:a16="http://schemas.microsoft.com/office/drawing/2014/main" id="{0512BD6B-694F-1C4D-A389-0596B93836A6}"/>
                    </a:ext>
                  </a:extLst>
                </p:cNvPr>
                <p:cNvSpPr/>
                <p:nvPr/>
              </p:nvSpPr>
              <p:spPr>
                <a:xfrm>
                  <a:off x="7242509"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4</a:t>
                  </a:r>
                </a:p>
              </p:txBody>
            </p:sp>
            <p:sp>
              <p:nvSpPr>
                <p:cNvPr id="17" name="Oval 16">
                  <a:extLst>
                    <a:ext uri="{FF2B5EF4-FFF2-40B4-BE49-F238E27FC236}">
                      <a16:creationId xmlns:a16="http://schemas.microsoft.com/office/drawing/2014/main" id="{9ECAD077-4D60-B649-AA74-AF6ADDF982CD}"/>
                    </a:ext>
                  </a:extLst>
                </p:cNvPr>
                <p:cNvSpPr/>
                <p:nvPr/>
              </p:nvSpPr>
              <p:spPr>
                <a:xfrm>
                  <a:off x="7633696"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5</a:t>
                  </a:r>
                </a:p>
              </p:txBody>
            </p:sp>
            <p:sp>
              <p:nvSpPr>
                <p:cNvPr id="18" name="Oval 17">
                  <a:extLst>
                    <a:ext uri="{FF2B5EF4-FFF2-40B4-BE49-F238E27FC236}">
                      <a16:creationId xmlns:a16="http://schemas.microsoft.com/office/drawing/2014/main" id="{5BACB768-5C3B-D84C-AC06-CD7D4C55AC2A}"/>
                    </a:ext>
                  </a:extLst>
                </p:cNvPr>
                <p:cNvSpPr/>
                <p:nvPr/>
              </p:nvSpPr>
              <p:spPr>
                <a:xfrm>
                  <a:off x="8024884"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6</a:t>
                  </a:r>
                </a:p>
              </p:txBody>
            </p:sp>
            <p:sp>
              <p:nvSpPr>
                <p:cNvPr id="19" name="Oval 18">
                  <a:extLst>
                    <a:ext uri="{FF2B5EF4-FFF2-40B4-BE49-F238E27FC236}">
                      <a16:creationId xmlns:a16="http://schemas.microsoft.com/office/drawing/2014/main" id="{2F9F54C1-6EBA-DC46-9E73-3F4F1DF3C01C}"/>
                    </a:ext>
                  </a:extLst>
                </p:cNvPr>
                <p:cNvSpPr/>
                <p:nvPr/>
              </p:nvSpPr>
              <p:spPr>
                <a:xfrm>
                  <a:off x="8416071"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7</a:t>
                  </a:r>
                </a:p>
              </p:txBody>
            </p:sp>
            <p:sp>
              <p:nvSpPr>
                <p:cNvPr id="20" name="Oval 19">
                  <a:extLst>
                    <a:ext uri="{FF2B5EF4-FFF2-40B4-BE49-F238E27FC236}">
                      <a16:creationId xmlns:a16="http://schemas.microsoft.com/office/drawing/2014/main" id="{BD17FE01-ED77-C843-89E5-F3920381C08B}"/>
                    </a:ext>
                  </a:extLst>
                </p:cNvPr>
                <p:cNvSpPr/>
                <p:nvPr/>
              </p:nvSpPr>
              <p:spPr>
                <a:xfrm>
                  <a:off x="8807258"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8</a:t>
                  </a:r>
                </a:p>
              </p:txBody>
            </p:sp>
          </p:grpSp>
          <p:sp>
            <p:nvSpPr>
              <p:cNvPr id="12" name="TextBox 11">
                <a:extLst>
                  <a:ext uri="{FF2B5EF4-FFF2-40B4-BE49-F238E27FC236}">
                    <a16:creationId xmlns:a16="http://schemas.microsoft.com/office/drawing/2014/main" id="{AAC5511A-D8F9-F242-B3DD-6820381FAA4C}"/>
                  </a:ext>
                </a:extLst>
              </p:cNvPr>
              <p:cNvSpPr txBox="1"/>
              <p:nvPr/>
            </p:nvSpPr>
            <p:spPr>
              <a:xfrm>
                <a:off x="5305129" y="6459924"/>
                <a:ext cx="654346"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Steps</a:t>
                </a:r>
              </a:p>
            </p:txBody>
          </p:sp>
        </p:grpSp>
      </p:grpSp>
      <p:cxnSp>
        <p:nvCxnSpPr>
          <p:cNvPr id="25" name="Straight Connector 24">
            <a:extLst>
              <a:ext uri="{FF2B5EF4-FFF2-40B4-BE49-F238E27FC236}">
                <a16:creationId xmlns:a16="http://schemas.microsoft.com/office/drawing/2014/main" id="{91F7D70C-F269-6D4D-8A2D-857F37DFF531}"/>
              </a:ext>
            </a:extLst>
          </p:cNvPr>
          <p:cNvCxnSpPr>
            <a:cxnSpLocks/>
          </p:cNvCxnSpPr>
          <p:nvPr userDrawn="1"/>
        </p:nvCxnSpPr>
        <p:spPr>
          <a:xfrm>
            <a:off x="7835900" y="6369627"/>
            <a:ext cx="0" cy="4992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7E9E978-9E83-4581-8DD3-B381EA3B7C11}"/>
              </a:ext>
            </a:extLst>
          </p:cNvPr>
          <p:cNvSpPr/>
          <p:nvPr userDrawn="1"/>
        </p:nvSpPr>
        <p:spPr>
          <a:xfrm>
            <a:off x="6311900" y="6368527"/>
            <a:ext cx="5880100" cy="489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08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F3E32E-86E8-4F47-B182-8A09AB5FECF7}"/>
              </a:ext>
            </a:extLst>
          </p:cNvPr>
          <p:cNvGrpSpPr/>
          <p:nvPr userDrawn="1"/>
        </p:nvGrpSpPr>
        <p:grpSpPr>
          <a:xfrm>
            <a:off x="0" y="6369627"/>
            <a:ext cx="12191999" cy="488373"/>
            <a:chOff x="0" y="6369627"/>
            <a:chExt cx="12191999" cy="488373"/>
          </a:xfrm>
        </p:grpSpPr>
        <p:grpSp>
          <p:nvGrpSpPr>
            <p:cNvPr id="7" name="Group 6">
              <a:extLst>
                <a:ext uri="{FF2B5EF4-FFF2-40B4-BE49-F238E27FC236}">
                  <a16:creationId xmlns:a16="http://schemas.microsoft.com/office/drawing/2014/main" id="{5E962436-45E2-3242-94A4-D8F940873222}"/>
                </a:ext>
              </a:extLst>
            </p:cNvPr>
            <p:cNvGrpSpPr/>
            <p:nvPr/>
          </p:nvGrpSpPr>
          <p:grpSpPr>
            <a:xfrm>
              <a:off x="0" y="6369627"/>
              <a:ext cx="12191999" cy="488373"/>
              <a:chOff x="0" y="0"/>
              <a:chExt cx="12191999" cy="488373"/>
            </a:xfrm>
          </p:grpSpPr>
          <p:sp>
            <p:nvSpPr>
              <p:cNvPr id="19" name="Rectangle 18">
                <a:extLst>
                  <a:ext uri="{FF2B5EF4-FFF2-40B4-BE49-F238E27FC236}">
                    <a16:creationId xmlns:a16="http://schemas.microsoft.com/office/drawing/2014/main" id="{BD72DA14-52FE-0949-AE4B-DED7976B1ED5}"/>
                  </a:ext>
                </a:extLst>
              </p:cNvPr>
              <p:cNvSpPr/>
              <p:nvPr/>
            </p:nvSpPr>
            <p:spPr>
              <a:xfrm>
                <a:off x="0" y="0"/>
                <a:ext cx="6349999" cy="48837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3C2685-3D44-8648-BDF2-27D09EAD48B2}"/>
                  </a:ext>
                </a:extLst>
              </p:cNvPr>
              <p:cNvSpPr/>
              <p:nvPr/>
            </p:nvSpPr>
            <p:spPr>
              <a:xfrm>
                <a:off x="6350000" y="0"/>
                <a:ext cx="5841999" cy="48837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2F2DB24-2DE6-FB49-AC84-8FCFF153149A}"/>
                  </a:ext>
                </a:extLst>
              </p:cNvPr>
              <p:cNvSpPr txBox="1"/>
              <p:nvPr/>
            </p:nvSpPr>
            <p:spPr>
              <a:xfrm>
                <a:off x="6627203" y="90297"/>
                <a:ext cx="946093"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Contents</a:t>
                </a:r>
              </a:p>
            </p:txBody>
          </p:sp>
          <p:sp>
            <p:nvSpPr>
              <p:cNvPr id="22" name="TextBox 21">
                <a:extLst>
                  <a:ext uri="{FF2B5EF4-FFF2-40B4-BE49-F238E27FC236}">
                    <a16:creationId xmlns:a16="http://schemas.microsoft.com/office/drawing/2014/main" id="{C4187235-67A5-B349-9762-A2F41342B91E}"/>
                  </a:ext>
                </a:extLst>
              </p:cNvPr>
              <p:cNvSpPr txBox="1"/>
              <p:nvPr/>
            </p:nvSpPr>
            <p:spPr>
              <a:xfrm>
                <a:off x="298392" y="90297"/>
                <a:ext cx="4660250" cy="307777"/>
              </a:xfrm>
              <a:prstGeom prst="rect">
                <a:avLst/>
              </a:prstGeom>
              <a:noFill/>
            </p:spPr>
            <p:txBody>
              <a:bodyPr wrap="none" rtlCol="0">
                <a:spAutoFit/>
              </a:bodyPr>
              <a:lstStyle/>
              <a:p>
                <a:r>
                  <a:rPr lang="en-US" sz="1400" b="1">
                    <a:solidFill>
                      <a:schemeClr val="accent2">
                        <a:lumMod val="75000"/>
                      </a:schemeClr>
                    </a:solidFill>
                    <a:latin typeface="Avenir Heavy" panose="02000503020000020003" pitchFamily="2" charset="0"/>
                  </a:rPr>
                  <a:t>HORMONAL IUS INTRODUCTION </a:t>
                </a:r>
                <a:r>
                  <a:rPr lang="en-US" sz="1400">
                    <a:solidFill>
                      <a:schemeClr val="accent2">
                        <a:lumMod val="75000"/>
                      </a:schemeClr>
                    </a:solidFill>
                    <a:latin typeface="Avenir Book" panose="02000503020000020003" pitchFamily="2" charset="0"/>
                  </a:rPr>
                  <a:t>PLANNING GUIDE</a:t>
                </a:r>
              </a:p>
            </p:txBody>
          </p:sp>
        </p:grpSp>
        <p:grpSp>
          <p:nvGrpSpPr>
            <p:cNvPr id="8" name="Group 7">
              <a:extLst>
                <a:ext uri="{FF2B5EF4-FFF2-40B4-BE49-F238E27FC236}">
                  <a16:creationId xmlns:a16="http://schemas.microsoft.com/office/drawing/2014/main" id="{9C1D4C87-58F6-A047-AEC9-89DC908D3EE1}"/>
                </a:ext>
              </a:extLst>
            </p:cNvPr>
            <p:cNvGrpSpPr/>
            <p:nvPr/>
          </p:nvGrpSpPr>
          <p:grpSpPr>
            <a:xfrm>
              <a:off x="8030197" y="6459924"/>
              <a:ext cx="3711915" cy="307777"/>
              <a:chOff x="5305129" y="6459924"/>
              <a:chExt cx="3711915" cy="307777"/>
            </a:xfrm>
          </p:grpSpPr>
          <p:grpSp>
            <p:nvGrpSpPr>
              <p:cNvPr id="9" name="Group 8">
                <a:extLst>
                  <a:ext uri="{FF2B5EF4-FFF2-40B4-BE49-F238E27FC236}">
                    <a16:creationId xmlns:a16="http://schemas.microsoft.com/office/drawing/2014/main" id="{F7BD982C-1250-B74F-8BF9-949EB2A288D5}"/>
                  </a:ext>
                </a:extLst>
              </p:cNvPr>
              <p:cNvGrpSpPr/>
              <p:nvPr/>
            </p:nvGrpSpPr>
            <p:grpSpPr>
              <a:xfrm>
                <a:off x="6070380" y="6508919"/>
                <a:ext cx="2946664" cy="209786"/>
                <a:chOff x="6070380" y="6508919"/>
                <a:chExt cx="2946664" cy="209786"/>
              </a:xfrm>
            </p:grpSpPr>
            <p:sp>
              <p:nvSpPr>
                <p:cNvPr id="11" name="Oval 10">
                  <a:extLst>
                    <a:ext uri="{FF2B5EF4-FFF2-40B4-BE49-F238E27FC236}">
                      <a16:creationId xmlns:a16="http://schemas.microsoft.com/office/drawing/2014/main" id="{386D8AAF-3BBA-6342-9434-3F72A1B8E9AC}"/>
                    </a:ext>
                  </a:extLst>
                </p:cNvPr>
                <p:cNvSpPr/>
                <p:nvPr/>
              </p:nvSpPr>
              <p:spPr>
                <a:xfrm>
                  <a:off x="6070380"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1</a:t>
                  </a:r>
                </a:p>
              </p:txBody>
            </p:sp>
            <p:sp>
              <p:nvSpPr>
                <p:cNvPr id="12" name="Oval 11">
                  <a:extLst>
                    <a:ext uri="{FF2B5EF4-FFF2-40B4-BE49-F238E27FC236}">
                      <a16:creationId xmlns:a16="http://schemas.microsoft.com/office/drawing/2014/main" id="{9E9D45B5-1AA2-3948-8195-BAC1509FE84F}"/>
                    </a:ext>
                  </a:extLst>
                </p:cNvPr>
                <p:cNvSpPr/>
                <p:nvPr/>
              </p:nvSpPr>
              <p:spPr>
                <a:xfrm>
                  <a:off x="6460135"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2</a:t>
                  </a:r>
                </a:p>
              </p:txBody>
            </p:sp>
            <p:sp>
              <p:nvSpPr>
                <p:cNvPr id="13" name="Oval 12">
                  <a:extLst>
                    <a:ext uri="{FF2B5EF4-FFF2-40B4-BE49-F238E27FC236}">
                      <a16:creationId xmlns:a16="http://schemas.microsoft.com/office/drawing/2014/main" id="{64FAE9CB-9D04-E84C-88BF-490FD3A5A397}"/>
                    </a:ext>
                  </a:extLst>
                </p:cNvPr>
                <p:cNvSpPr/>
                <p:nvPr/>
              </p:nvSpPr>
              <p:spPr>
                <a:xfrm>
                  <a:off x="6851322"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3</a:t>
                  </a:r>
                </a:p>
              </p:txBody>
            </p:sp>
            <p:sp>
              <p:nvSpPr>
                <p:cNvPr id="14" name="Oval 13">
                  <a:extLst>
                    <a:ext uri="{FF2B5EF4-FFF2-40B4-BE49-F238E27FC236}">
                      <a16:creationId xmlns:a16="http://schemas.microsoft.com/office/drawing/2014/main" id="{A92F630E-5689-DB46-9C0D-C8FD72DDC1D1}"/>
                    </a:ext>
                  </a:extLst>
                </p:cNvPr>
                <p:cNvSpPr/>
                <p:nvPr/>
              </p:nvSpPr>
              <p:spPr>
                <a:xfrm>
                  <a:off x="7242509"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4</a:t>
                  </a:r>
                </a:p>
              </p:txBody>
            </p:sp>
            <p:sp>
              <p:nvSpPr>
                <p:cNvPr id="15" name="Oval 14">
                  <a:extLst>
                    <a:ext uri="{FF2B5EF4-FFF2-40B4-BE49-F238E27FC236}">
                      <a16:creationId xmlns:a16="http://schemas.microsoft.com/office/drawing/2014/main" id="{F972814A-33EE-BB4B-850F-5F525A31ABD7}"/>
                    </a:ext>
                  </a:extLst>
                </p:cNvPr>
                <p:cNvSpPr/>
                <p:nvPr/>
              </p:nvSpPr>
              <p:spPr>
                <a:xfrm>
                  <a:off x="7633696"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5</a:t>
                  </a:r>
                </a:p>
              </p:txBody>
            </p:sp>
            <p:sp>
              <p:nvSpPr>
                <p:cNvPr id="16" name="Oval 15">
                  <a:extLst>
                    <a:ext uri="{FF2B5EF4-FFF2-40B4-BE49-F238E27FC236}">
                      <a16:creationId xmlns:a16="http://schemas.microsoft.com/office/drawing/2014/main" id="{60AF00AB-3B6A-264D-92A5-A0C12A9BE99E}"/>
                    </a:ext>
                  </a:extLst>
                </p:cNvPr>
                <p:cNvSpPr/>
                <p:nvPr/>
              </p:nvSpPr>
              <p:spPr>
                <a:xfrm>
                  <a:off x="8024884"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6</a:t>
                  </a:r>
                </a:p>
              </p:txBody>
            </p:sp>
            <p:sp>
              <p:nvSpPr>
                <p:cNvPr id="17" name="Oval 16">
                  <a:extLst>
                    <a:ext uri="{FF2B5EF4-FFF2-40B4-BE49-F238E27FC236}">
                      <a16:creationId xmlns:a16="http://schemas.microsoft.com/office/drawing/2014/main" id="{35A940A2-01F0-CF46-92F2-3AB0CD9FFA81}"/>
                    </a:ext>
                  </a:extLst>
                </p:cNvPr>
                <p:cNvSpPr/>
                <p:nvPr/>
              </p:nvSpPr>
              <p:spPr>
                <a:xfrm>
                  <a:off x="8416071"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7</a:t>
                  </a:r>
                </a:p>
              </p:txBody>
            </p:sp>
            <p:sp>
              <p:nvSpPr>
                <p:cNvPr id="18" name="Oval 17">
                  <a:extLst>
                    <a:ext uri="{FF2B5EF4-FFF2-40B4-BE49-F238E27FC236}">
                      <a16:creationId xmlns:a16="http://schemas.microsoft.com/office/drawing/2014/main" id="{6A411C9C-CFA4-144D-8A07-0E357FEFC706}"/>
                    </a:ext>
                  </a:extLst>
                </p:cNvPr>
                <p:cNvSpPr/>
                <p:nvPr/>
              </p:nvSpPr>
              <p:spPr>
                <a:xfrm>
                  <a:off x="8807258"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8</a:t>
                  </a:r>
                </a:p>
              </p:txBody>
            </p:sp>
          </p:grpSp>
          <p:sp>
            <p:nvSpPr>
              <p:cNvPr id="10" name="TextBox 9">
                <a:extLst>
                  <a:ext uri="{FF2B5EF4-FFF2-40B4-BE49-F238E27FC236}">
                    <a16:creationId xmlns:a16="http://schemas.microsoft.com/office/drawing/2014/main" id="{B30223AE-E0CD-4F45-987F-57B30462CF67}"/>
                  </a:ext>
                </a:extLst>
              </p:cNvPr>
              <p:cNvSpPr txBox="1"/>
              <p:nvPr/>
            </p:nvSpPr>
            <p:spPr>
              <a:xfrm>
                <a:off x="5305129" y="6459924"/>
                <a:ext cx="654346"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Steps</a:t>
                </a:r>
              </a:p>
            </p:txBody>
          </p:sp>
        </p:grpSp>
      </p:grpSp>
      <p:cxnSp>
        <p:nvCxnSpPr>
          <p:cNvPr id="23" name="Straight Connector 22">
            <a:extLst>
              <a:ext uri="{FF2B5EF4-FFF2-40B4-BE49-F238E27FC236}">
                <a16:creationId xmlns:a16="http://schemas.microsoft.com/office/drawing/2014/main" id="{67E370DE-8F42-B546-BBF9-5A561CE56856}"/>
              </a:ext>
            </a:extLst>
          </p:cNvPr>
          <p:cNvCxnSpPr>
            <a:cxnSpLocks/>
          </p:cNvCxnSpPr>
          <p:nvPr userDrawn="1"/>
        </p:nvCxnSpPr>
        <p:spPr>
          <a:xfrm>
            <a:off x="7835900" y="6369627"/>
            <a:ext cx="0" cy="4992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26C337C-C9F1-4AC8-A7D1-449F8A8ED249}"/>
              </a:ext>
            </a:extLst>
          </p:cNvPr>
          <p:cNvSpPr/>
          <p:nvPr userDrawn="1"/>
        </p:nvSpPr>
        <p:spPr>
          <a:xfrm>
            <a:off x="6311900" y="6368527"/>
            <a:ext cx="5880100" cy="489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764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F3E32E-86E8-4F47-B182-8A09AB5FECF7}"/>
              </a:ext>
            </a:extLst>
          </p:cNvPr>
          <p:cNvGrpSpPr/>
          <p:nvPr userDrawn="1"/>
        </p:nvGrpSpPr>
        <p:grpSpPr>
          <a:xfrm>
            <a:off x="0" y="6369627"/>
            <a:ext cx="12191999" cy="488373"/>
            <a:chOff x="0" y="6369627"/>
            <a:chExt cx="12191999" cy="488373"/>
          </a:xfrm>
        </p:grpSpPr>
        <p:grpSp>
          <p:nvGrpSpPr>
            <p:cNvPr id="7" name="Group 6">
              <a:extLst>
                <a:ext uri="{FF2B5EF4-FFF2-40B4-BE49-F238E27FC236}">
                  <a16:creationId xmlns:a16="http://schemas.microsoft.com/office/drawing/2014/main" id="{5E962436-45E2-3242-94A4-D8F940873222}"/>
                </a:ext>
              </a:extLst>
            </p:cNvPr>
            <p:cNvGrpSpPr/>
            <p:nvPr/>
          </p:nvGrpSpPr>
          <p:grpSpPr>
            <a:xfrm>
              <a:off x="0" y="6369627"/>
              <a:ext cx="12191999" cy="488373"/>
              <a:chOff x="0" y="0"/>
              <a:chExt cx="12191999" cy="488373"/>
            </a:xfrm>
          </p:grpSpPr>
          <p:sp>
            <p:nvSpPr>
              <p:cNvPr id="19" name="Rectangle 18">
                <a:extLst>
                  <a:ext uri="{FF2B5EF4-FFF2-40B4-BE49-F238E27FC236}">
                    <a16:creationId xmlns:a16="http://schemas.microsoft.com/office/drawing/2014/main" id="{BD72DA14-52FE-0949-AE4B-DED7976B1ED5}"/>
                  </a:ext>
                </a:extLst>
              </p:cNvPr>
              <p:cNvSpPr/>
              <p:nvPr/>
            </p:nvSpPr>
            <p:spPr>
              <a:xfrm>
                <a:off x="0" y="0"/>
                <a:ext cx="6349999" cy="48837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3C2685-3D44-8648-BDF2-27D09EAD48B2}"/>
                  </a:ext>
                </a:extLst>
              </p:cNvPr>
              <p:cNvSpPr/>
              <p:nvPr/>
            </p:nvSpPr>
            <p:spPr>
              <a:xfrm>
                <a:off x="6350000" y="0"/>
                <a:ext cx="5841999" cy="48837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2F2DB24-2DE6-FB49-AC84-8FCFF153149A}"/>
                  </a:ext>
                </a:extLst>
              </p:cNvPr>
              <p:cNvSpPr txBox="1"/>
              <p:nvPr/>
            </p:nvSpPr>
            <p:spPr>
              <a:xfrm>
                <a:off x="6627203" y="90297"/>
                <a:ext cx="946093"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Contents</a:t>
                </a:r>
              </a:p>
            </p:txBody>
          </p:sp>
          <p:sp>
            <p:nvSpPr>
              <p:cNvPr id="22" name="TextBox 21">
                <a:extLst>
                  <a:ext uri="{FF2B5EF4-FFF2-40B4-BE49-F238E27FC236}">
                    <a16:creationId xmlns:a16="http://schemas.microsoft.com/office/drawing/2014/main" id="{C4187235-67A5-B349-9762-A2F41342B91E}"/>
                  </a:ext>
                </a:extLst>
              </p:cNvPr>
              <p:cNvSpPr txBox="1"/>
              <p:nvPr/>
            </p:nvSpPr>
            <p:spPr>
              <a:xfrm>
                <a:off x="298392" y="90297"/>
                <a:ext cx="4660250" cy="307777"/>
              </a:xfrm>
              <a:prstGeom prst="rect">
                <a:avLst/>
              </a:prstGeom>
              <a:noFill/>
            </p:spPr>
            <p:txBody>
              <a:bodyPr wrap="none" rtlCol="0">
                <a:spAutoFit/>
              </a:bodyPr>
              <a:lstStyle/>
              <a:p>
                <a:r>
                  <a:rPr lang="en-US" sz="1400" b="1">
                    <a:solidFill>
                      <a:schemeClr val="accent2">
                        <a:lumMod val="75000"/>
                      </a:schemeClr>
                    </a:solidFill>
                    <a:latin typeface="Avenir Heavy" panose="02000503020000020003" pitchFamily="2" charset="0"/>
                  </a:rPr>
                  <a:t>HORMONAL IUS INTRODUCTION </a:t>
                </a:r>
                <a:r>
                  <a:rPr lang="en-US" sz="1400">
                    <a:solidFill>
                      <a:schemeClr val="accent2">
                        <a:lumMod val="75000"/>
                      </a:schemeClr>
                    </a:solidFill>
                    <a:latin typeface="Avenir Book" panose="02000503020000020003" pitchFamily="2" charset="0"/>
                  </a:rPr>
                  <a:t>PLANNING GUIDE</a:t>
                </a:r>
              </a:p>
            </p:txBody>
          </p:sp>
        </p:grpSp>
        <p:grpSp>
          <p:nvGrpSpPr>
            <p:cNvPr id="8" name="Group 7">
              <a:extLst>
                <a:ext uri="{FF2B5EF4-FFF2-40B4-BE49-F238E27FC236}">
                  <a16:creationId xmlns:a16="http://schemas.microsoft.com/office/drawing/2014/main" id="{9C1D4C87-58F6-A047-AEC9-89DC908D3EE1}"/>
                </a:ext>
              </a:extLst>
            </p:cNvPr>
            <p:cNvGrpSpPr/>
            <p:nvPr/>
          </p:nvGrpSpPr>
          <p:grpSpPr>
            <a:xfrm>
              <a:off x="8030197" y="6459924"/>
              <a:ext cx="3711915" cy="307777"/>
              <a:chOff x="5305129" y="6459924"/>
              <a:chExt cx="3711915" cy="307777"/>
            </a:xfrm>
          </p:grpSpPr>
          <p:grpSp>
            <p:nvGrpSpPr>
              <p:cNvPr id="9" name="Group 8">
                <a:extLst>
                  <a:ext uri="{FF2B5EF4-FFF2-40B4-BE49-F238E27FC236}">
                    <a16:creationId xmlns:a16="http://schemas.microsoft.com/office/drawing/2014/main" id="{F7BD982C-1250-B74F-8BF9-949EB2A288D5}"/>
                  </a:ext>
                </a:extLst>
              </p:cNvPr>
              <p:cNvGrpSpPr/>
              <p:nvPr/>
            </p:nvGrpSpPr>
            <p:grpSpPr>
              <a:xfrm>
                <a:off x="6070380" y="6508919"/>
                <a:ext cx="2946664" cy="209786"/>
                <a:chOff x="6070380" y="6508919"/>
                <a:chExt cx="2946664" cy="209786"/>
              </a:xfrm>
            </p:grpSpPr>
            <p:sp>
              <p:nvSpPr>
                <p:cNvPr id="11" name="Oval 10">
                  <a:extLst>
                    <a:ext uri="{FF2B5EF4-FFF2-40B4-BE49-F238E27FC236}">
                      <a16:creationId xmlns:a16="http://schemas.microsoft.com/office/drawing/2014/main" id="{386D8AAF-3BBA-6342-9434-3F72A1B8E9AC}"/>
                    </a:ext>
                  </a:extLst>
                </p:cNvPr>
                <p:cNvSpPr/>
                <p:nvPr/>
              </p:nvSpPr>
              <p:spPr>
                <a:xfrm>
                  <a:off x="6070380"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1</a:t>
                  </a:r>
                </a:p>
              </p:txBody>
            </p:sp>
            <p:sp>
              <p:nvSpPr>
                <p:cNvPr id="12" name="Oval 11">
                  <a:extLst>
                    <a:ext uri="{FF2B5EF4-FFF2-40B4-BE49-F238E27FC236}">
                      <a16:creationId xmlns:a16="http://schemas.microsoft.com/office/drawing/2014/main" id="{9E9D45B5-1AA2-3948-8195-BAC1509FE84F}"/>
                    </a:ext>
                  </a:extLst>
                </p:cNvPr>
                <p:cNvSpPr/>
                <p:nvPr/>
              </p:nvSpPr>
              <p:spPr>
                <a:xfrm>
                  <a:off x="6460135"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2</a:t>
                  </a:r>
                </a:p>
              </p:txBody>
            </p:sp>
            <p:sp>
              <p:nvSpPr>
                <p:cNvPr id="13" name="Oval 12">
                  <a:extLst>
                    <a:ext uri="{FF2B5EF4-FFF2-40B4-BE49-F238E27FC236}">
                      <a16:creationId xmlns:a16="http://schemas.microsoft.com/office/drawing/2014/main" id="{64FAE9CB-9D04-E84C-88BF-490FD3A5A397}"/>
                    </a:ext>
                  </a:extLst>
                </p:cNvPr>
                <p:cNvSpPr/>
                <p:nvPr/>
              </p:nvSpPr>
              <p:spPr>
                <a:xfrm>
                  <a:off x="6851322"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3</a:t>
                  </a:r>
                </a:p>
              </p:txBody>
            </p:sp>
            <p:sp>
              <p:nvSpPr>
                <p:cNvPr id="14" name="Oval 13">
                  <a:extLst>
                    <a:ext uri="{FF2B5EF4-FFF2-40B4-BE49-F238E27FC236}">
                      <a16:creationId xmlns:a16="http://schemas.microsoft.com/office/drawing/2014/main" id="{A92F630E-5689-DB46-9C0D-C8FD72DDC1D1}"/>
                    </a:ext>
                  </a:extLst>
                </p:cNvPr>
                <p:cNvSpPr/>
                <p:nvPr/>
              </p:nvSpPr>
              <p:spPr>
                <a:xfrm>
                  <a:off x="7242509"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4</a:t>
                  </a:r>
                </a:p>
              </p:txBody>
            </p:sp>
            <p:sp>
              <p:nvSpPr>
                <p:cNvPr id="15" name="Oval 14">
                  <a:extLst>
                    <a:ext uri="{FF2B5EF4-FFF2-40B4-BE49-F238E27FC236}">
                      <a16:creationId xmlns:a16="http://schemas.microsoft.com/office/drawing/2014/main" id="{F972814A-33EE-BB4B-850F-5F525A31ABD7}"/>
                    </a:ext>
                  </a:extLst>
                </p:cNvPr>
                <p:cNvSpPr/>
                <p:nvPr/>
              </p:nvSpPr>
              <p:spPr>
                <a:xfrm>
                  <a:off x="7633696"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5</a:t>
                  </a:r>
                </a:p>
              </p:txBody>
            </p:sp>
            <p:sp>
              <p:nvSpPr>
                <p:cNvPr id="16" name="Oval 15">
                  <a:extLst>
                    <a:ext uri="{FF2B5EF4-FFF2-40B4-BE49-F238E27FC236}">
                      <a16:creationId xmlns:a16="http://schemas.microsoft.com/office/drawing/2014/main" id="{60AF00AB-3B6A-264D-92A5-A0C12A9BE99E}"/>
                    </a:ext>
                  </a:extLst>
                </p:cNvPr>
                <p:cNvSpPr/>
                <p:nvPr/>
              </p:nvSpPr>
              <p:spPr>
                <a:xfrm>
                  <a:off x="8024884"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6</a:t>
                  </a:r>
                </a:p>
              </p:txBody>
            </p:sp>
            <p:sp>
              <p:nvSpPr>
                <p:cNvPr id="17" name="Oval 16">
                  <a:extLst>
                    <a:ext uri="{FF2B5EF4-FFF2-40B4-BE49-F238E27FC236}">
                      <a16:creationId xmlns:a16="http://schemas.microsoft.com/office/drawing/2014/main" id="{35A940A2-01F0-CF46-92F2-3AB0CD9FFA81}"/>
                    </a:ext>
                  </a:extLst>
                </p:cNvPr>
                <p:cNvSpPr/>
                <p:nvPr/>
              </p:nvSpPr>
              <p:spPr>
                <a:xfrm>
                  <a:off x="8416071"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7</a:t>
                  </a:r>
                </a:p>
              </p:txBody>
            </p:sp>
            <p:sp>
              <p:nvSpPr>
                <p:cNvPr id="18" name="Oval 17">
                  <a:extLst>
                    <a:ext uri="{FF2B5EF4-FFF2-40B4-BE49-F238E27FC236}">
                      <a16:creationId xmlns:a16="http://schemas.microsoft.com/office/drawing/2014/main" id="{6A411C9C-CFA4-144D-8A07-0E357FEFC706}"/>
                    </a:ext>
                  </a:extLst>
                </p:cNvPr>
                <p:cNvSpPr/>
                <p:nvPr/>
              </p:nvSpPr>
              <p:spPr>
                <a:xfrm>
                  <a:off x="8807258"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8</a:t>
                  </a:r>
                </a:p>
              </p:txBody>
            </p:sp>
          </p:grpSp>
          <p:sp>
            <p:nvSpPr>
              <p:cNvPr id="10" name="TextBox 9">
                <a:extLst>
                  <a:ext uri="{FF2B5EF4-FFF2-40B4-BE49-F238E27FC236}">
                    <a16:creationId xmlns:a16="http://schemas.microsoft.com/office/drawing/2014/main" id="{B30223AE-E0CD-4F45-987F-57B30462CF67}"/>
                  </a:ext>
                </a:extLst>
              </p:cNvPr>
              <p:cNvSpPr txBox="1"/>
              <p:nvPr/>
            </p:nvSpPr>
            <p:spPr>
              <a:xfrm>
                <a:off x="5305129" y="6459924"/>
                <a:ext cx="654346"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Steps</a:t>
                </a:r>
              </a:p>
            </p:txBody>
          </p:sp>
        </p:grpSp>
      </p:grpSp>
      <p:cxnSp>
        <p:nvCxnSpPr>
          <p:cNvPr id="23" name="Straight Connector 22">
            <a:extLst>
              <a:ext uri="{FF2B5EF4-FFF2-40B4-BE49-F238E27FC236}">
                <a16:creationId xmlns:a16="http://schemas.microsoft.com/office/drawing/2014/main" id="{67E370DE-8F42-B546-BBF9-5A561CE56856}"/>
              </a:ext>
            </a:extLst>
          </p:cNvPr>
          <p:cNvCxnSpPr>
            <a:cxnSpLocks/>
          </p:cNvCxnSpPr>
          <p:nvPr userDrawn="1"/>
        </p:nvCxnSpPr>
        <p:spPr>
          <a:xfrm>
            <a:off x="7835900" y="6369627"/>
            <a:ext cx="0" cy="4992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B315813-7DCE-46FA-9FE6-F2F0AE60D736}"/>
              </a:ext>
            </a:extLst>
          </p:cNvPr>
          <p:cNvGrpSpPr/>
          <p:nvPr userDrawn="1"/>
        </p:nvGrpSpPr>
        <p:grpSpPr>
          <a:xfrm>
            <a:off x="0" y="0"/>
            <a:ext cx="12192000" cy="690879"/>
            <a:chOff x="0" y="0"/>
            <a:chExt cx="12192000" cy="690879"/>
          </a:xfrm>
        </p:grpSpPr>
        <p:sp>
          <p:nvSpPr>
            <p:cNvPr id="25" name="Rectangle 24">
              <a:extLst>
                <a:ext uri="{FF2B5EF4-FFF2-40B4-BE49-F238E27FC236}">
                  <a16:creationId xmlns:a16="http://schemas.microsoft.com/office/drawing/2014/main" id="{E4A4B49D-2C83-44D0-A0B1-49FC3186BCE8}"/>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D739541-7A52-4864-A782-C8B5B8F60621}"/>
                </a:ext>
              </a:extLst>
            </p:cNvPr>
            <p:cNvSpPr/>
            <p:nvPr/>
          </p:nvSpPr>
          <p:spPr>
            <a:xfrm>
              <a:off x="343418" y="185149"/>
              <a:ext cx="313921" cy="313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4">
            <a:extLst>
              <a:ext uri="{FF2B5EF4-FFF2-40B4-BE49-F238E27FC236}">
                <a16:creationId xmlns:a16="http://schemas.microsoft.com/office/drawing/2014/main" id="{F21E6368-E18F-4FDC-9831-AEAD9D8780AD}"/>
              </a:ext>
            </a:extLst>
          </p:cNvPr>
          <p:cNvSpPr>
            <a:spLocks noGrp="1"/>
          </p:cNvSpPr>
          <p:nvPr>
            <p:ph type="body" sz="quarter" idx="10" hasCustomPrompt="1"/>
          </p:nvPr>
        </p:nvSpPr>
        <p:spPr>
          <a:xfrm>
            <a:off x="369636" y="225314"/>
            <a:ext cx="261483" cy="233589"/>
          </a:xfrm>
        </p:spPr>
        <p:txBody>
          <a:bodyPr anchor="ctr">
            <a:normAutofit/>
          </a:bodyPr>
          <a:lstStyle>
            <a:lvl1pPr marL="0" indent="0" algn="ctr">
              <a:buNone/>
              <a:defRPr sz="1600" b="1">
                <a:solidFill>
                  <a:schemeClr val="tx2">
                    <a:lumMod val="75000"/>
                  </a:schemeClr>
                </a:solidFill>
                <a:latin typeface="Avenir Black"/>
              </a:defRPr>
            </a:lvl1pPr>
          </a:lstStyle>
          <a:p>
            <a:pPr lvl="0"/>
            <a:r>
              <a:rPr lang="en-US" b="1">
                <a:latin typeface="Avenir Black"/>
              </a:rPr>
              <a:t>#</a:t>
            </a:r>
            <a:endParaRPr lang="en-US"/>
          </a:p>
        </p:txBody>
      </p:sp>
      <p:sp>
        <p:nvSpPr>
          <p:cNvPr id="31" name="Text Placeholder 30">
            <a:extLst>
              <a:ext uri="{FF2B5EF4-FFF2-40B4-BE49-F238E27FC236}">
                <a16:creationId xmlns:a16="http://schemas.microsoft.com/office/drawing/2014/main" id="{A1E2ED22-A2FA-42D2-A40C-0C643A8F5245}"/>
              </a:ext>
            </a:extLst>
          </p:cNvPr>
          <p:cNvSpPr>
            <a:spLocks noGrp="1"/>
          </p:cNvSpPr>
          <p:nvPr>
            <p:ph type="body" sz="quarter" idx="11" hasCustomPrompt="1"/>
          </p:nvPr>
        </p:nvSpPr>
        <p:spPr>
          <a:xfrm>
            <a:off x="829249" y="150270"/>
            <a:ext cx="11019333" cy="390506"/>
          </a:xfrm>
        </p:spPr>
        <p:txBody>
          <a:bodyPr>
            <a:normAutofit/>
          </a:bodyPr>
          <a:lstStyle>
            <a:lvl1pPr marL="0" indent="0">
              <a:buNone/>
              <a:defRPr sz="2000">
                <a:solidFill>
                  <a:schemeClr val="bg1"/>
                </a:solidFill>
              </a:defRPr>
            </a:lvl1pPr>
          </a:lstStyle>
          <a:p>
            <a:pPr lvl="0"/>
            <a:r>
              <a:rPr lang="en-US"/>
              <a:t>Insert Step Title</a:t>
            </a:r>
          </a:p>
        </p:txBody>
      </p:sp>
      <p:sp>
        <p:nvSpPr>
          <p:cNvPr id="32" name="Text Placeholder 36">
            <a:extLst>
              <a:ext uri="{FF2B5EF4-FFF2-40B4-BE49-F238E27FC236}">
                <a16:creationId xmlns:a16="http://schemas.microsoft.com/office/drawing/2014/main" id="{F1ECD940-2FD8-40A2-A2C8-9327262E2ACC}"/>
              </a:ext>
            </a:extLst>
          </p:cNvPr>
          <p:cNvSpPr>
            <a:spLocks noGrp="1"/>
          </p:cNvSpPr>
          <p:nvPr>
            <p:ph type="body" sz="quarter" idx="12" hasCustomPrompt="1"/>
          </p:nvPr>
        </p:nvSpPr>
        <p:spPr>
          <a:xfrm>
            <a:off x="829249" y="924792"/>
            <a:ext cx="3798736" cy="390814"/>
          </a:xfrm>
        </p:spPr>
        <p:txBody>
          <a:bodyPr>
            <a:normAutofit/>
          </a:bodyPr>
          <a:lstStyle>
            <a:lvl1pPr marL="0" indent="0">
              <a:buNone/>
              <a:defRPr sz="2400" b="1">
                <a:solidFill>
                  <a:schemeClr val="accent3"/>
                </a:solidFill>
              </a:defRPr>
            </a:lvl1pPr>
          </a:lstStyle>
          <a:p>
            <a:pPr lvl="0"/>
            <a:r>
              <a:rPr lang="en-US" b="1"/>
              <a:t>Insert Subtitle</a:t>
            </a:r>
            <a:endParaRPr lang="en-US"/>
          </a:p>
        </p:txBody>
      </p:sp>
      <p:sp>
        <p:nvSpPr>
          <p:cNvPr id="26" name="Rectangle 25">
            <a:extLst>
              <a:ext uri="{FF2B5EF4-FFF2-40B4-BE49-F238E27FC236}">
                <a16:creationId xmlns:a16="http://schemas.microsoft.com/office/drawing/2014/main" id="{483EA4C9-E136-45A2-A6A7-3A5F226EFFA9}"/>
              </a:ext>
            </a:extLst>
          </p:cNvPr>
          <p:cNvSpPr/>
          <p:nvPr userDrawn="1"/>
        </p:nvSpPr>
        <p:spPr>
          <a:xfrm>
            <a:off x="6311900" y="6368527"/>
            <a:ext cx="5880100" cy="489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28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F3E32E-86E8-4F47-B182-8A09AB5FECF7}"/>
              </a:ext>
            </a:extLst>
          </p:cNvPr>
          <p:cNvGrpSpPr/>
          <p:nvPr userDrawn="1"/>
        </p:nvGrpSpPr>
        <p:grpSpPr>
          <a:xfrm>
            <a:off x="0" y="6369627"/>
            <a:ext cx="12191999" cy="488373"/>
            <a:chOff x="0" y="6369627"/>
            <a:chExt cx="12191999" cy="488373"/>
          </a:xfrm>
        </p:grpSpPr>
        <p:grpSp>
          <p:nvGrpSpPr>
            <p:cNvPr id="7" name="Group 6">
              <a:extLst>
                <a:ext uri="{FF2B5EF4-FFF2-40B4-BE49-F238E27FC236}">
                  <a16:creationId xmlns:a16="http://schemas.microsoft.com/office/drawing/2014/main" id="{5E962436-45E2-3242-94A4-D8F940873222}"/>
                </a:ext>
              </a:extLst>
            </p:cNvPr>
            <p:cNvGrpSpPr/>
            <p:nvPr/>
          </p:nvGrpSpPr>
          <p:grpSpPr>
            <a:xfrm>
              <a:off x="0" y="6369627"/>
              <a:ext cx="12191999" cy="488373"/>
              <a:chOff x="0" y="0"/>
              <a:chExt cx="12191999" cy="488373"/>
            </a:xfrm>
          </p:grpSpPr>
          <p:sp>
            <p:nvSpPr>
              <p:cNvPr id="19" name="Rectangle 18">
                <a:extLst>
                  <a:ext uri="{FF2B5EF4-FFF2-40B4-BE49-F238E27FC236}">
                    <a16:creationId xmlns:a16="http://schemas.microsoft.com/office/drawing/2014/main" id="{BD72DA14-52FE-0949-AE4B-DED7976B1ED5}"/>
                  </a:ext>
                </a:extLst>
              </p:cNvPr>
              <p:cNvSpPr/>
              <p:nvPr/>
            </p:nvSpPr>
            <p:spPr>
              <a:xfrm>
                <a:off x="0" y="0"/>
                <a:ext cx="6349999" cy="48837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3C2685-3D44-8648-BDF2-27D09EAD48B2}"/>
                  </a:ext>
                </a:extLst>
              </p:cNvPr>
              <p:cNvSpPr/>
              <p:nvPr/>
            </p:nvSpPr>
            <p:spPr>
              <a:xfrm>
                <a:off x="6350000" y="0"/>
                <a:ext cx="5841999" cy="48837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2F2DB24-2DE6-FB49-AC84-8FCFF153149A}"/>
                  </a:ext>
                </a:extLst>
              </p:cNvPr>
              <p:cNvSpPr txBox="1"/>
              <p:nvPr/>
            </p:nvSpPr>
            <p:spPr>
              <a:xfrm>
                <a:off x="6627203" y="90297"/>
                <a:ext cx="946093"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Contents</a:t>
                </a:r>
              </a:p>
            </p:txBody>
          </p:sp>
          <p:sp>
            <p:nvSpPr>
              <p:cNvPr id="22" name="TextBox 21">
                <a:extLst>
                  <a:ext uri="{FF2B5EF4-FFF2-40B4-BE49-F238E27FC236}">
                    <a16:creationId xmlns:a16="http://schemas.microsoft.com/office/drawing/2014/main" id="{C4187235-67A5-B349-9762-A2F41342B91E}"/>
                  </a:ext>
                </a:extLst>
              </p:cNvPr>
              <p:cNvSpPr txBox="1"/>
              <p:nvPr/>
            </p:nvSpPr>
            <p:spPr>
              <a:xfrm>
                <a:off x="298392" y="90297"/>
                <a:ext cx="4660250" cy="307777"/>
              </a:xfrm>
              <a:prstGeom prst="rect">
                <a:avLst/>
              </a:prstGeom>
              <a:noFill/>
            </p:spPr>
            <p:txBody>
              <a:bodyPr wrap="none" rtlCol="0">
                <a:spAutoFit/>
              </a:bodyPr>
              <a:lstStyle/>
              <a:p>
                <a:r>
                  <a:rPr lang="en-US" sz="1400" b="1">
                    <a:solidFill>
                      <a:schemeClr val="accent2">
                        <a:lumMod val="75000"/>
                      </a:schemeClr>
                    </a:solidFill>
                    <a:latin typeface="Avenir Heavy" panose="02000503020000020003" pitchFamily="2" charset="0"/>
                  </a:rPr>
                  <a:t>HORMONAL IUS INTRODUCTION </a:t>
                </a:r>
                <a:r>
                  <a:rPr lang="en-US" sz="1400">
                    <a:solidFill>
                      <a:schemeClr val="accent2">
                        <a:lumMod val="75000"/>
                      </a:schemeClr>
                    </a:solidFill>
                    <a:latin typeface="Avenir Book" panose="02000503020000020003" pitchFamily="2" charset="0"/>
                  </a:rPr>
                  <a:t>PLANNING GUIDE</a:t>
                </a:r>
              </a:p>
            </p:txBody>
          </p:sp>
        </p:grpSp>
        <p:grpSp>
          <p:nvGrpSpPr>
            <p:cNvPr id="8" name="Group 7">
              <a:extLst>
                <a:ext uri="{FF2B5EF4-FFF2-40B4-BE49-F238E27FC236}">
                  <a16:creationId xmlns:a16="http://schemas.microsoft.com/office/drawing/2014/main" id="{9C1D4C87-58F6-A047-AEC9-89DC908D3EE1}"/>
                </a:ext>
              </a:extLst>
            </p:cNvPr>
            <p:cNvGrpSpPr/>
            <p:nvPr/>
          </p:nvGrpSpPr>
          <p:grpSpPr>
            <a:xfrm>
              <a:off x="8030197" y="6459924"/>
              <a:ext cx="3711915" cy="307777"/>
              <a:chOff x="5305129" y="6459924"/>
              <a:chExt cx="3711915" cy="307777"/>
            </a:xfrm>
          </p:grpSpPr>
          <p:grpSp>
            <p:nvGrpSpPr>
              <p:cNvPr id="9" name="Group 8">
                <a:extLst>
                  <a:ext uri="{FF2B5EF4-FFF2-40B4-BE49-F238E27FC236}">
                    <a16:creationId xmlns:a16="http://schemas.microsoft.com/office/drawing/2014/main" id="{F7BD982C-1250-B74F-8BF9-949EB2A288D5}"/>
                  </a:ext>
                </a:extLst>
              </p:cNvPr>
              <p:cNvGrpSpPr/>
              <p:nvPr/>
            </p:nvGrpSpPr>
            <p:grpSpPr>
              <a:xfrm>
                <a:off x="6070380" y="6508919"/>
                <a:ext cx="2946664" cy="209786"/>
                <a:chOff x="6070380" y="6508919"/>
                <a:chExt cx="2946664" cy="209786"/>
              </a:xfrm>
            </p:grpSpPr>
            <p:sp>
              <p:nvSpPr>
                <p:cNvPr id="11" name="Oval 10">
                  <a:extLst>
                    <a:ext uri="{FF2B5EF4-FFF2-40B4-BE49-F238E27FC236}">
                      <a16:creationId xmlns:a16="http://schemas.microsoft.com/office/drawing/2014/main" id="{386D8AAF-3BBA-6342-9434-3F72A1B8E9AC}"/>
                    </a:ext>
                  </a:extLst>
                </p:cNvPr>
                <p:cNvSpPr/>
                <p:nvPr/>
              </p:nvSpPr>
              <p:spPr>
                <a:xfrm>
                  <a:off x="6070380"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1</a:t>
                  </a:r>
                </a:p>
              </p:txBody>
            </p:sp>
            <p:sp>
              <p:nvSpPr>
                <p:cNvPr id="12" name="Oval 11">
                  <a:extLst>
                    <a:ext uri="{FF2B5EF4-FFF2-40B4-BE49-F238E27FC236}">
                      <a16:creationId xmlns:a16="http://schemas.microsoft.com/office/drawing/2014/main" id="{9E9D45B5-1AA2-3948-8195-BAC1509FE84F}"/>
                    </a:ext>
                  </a:extLst>
                </p:cNvPr>
                <p:cNvSpPr/>
                <p:nvPr/>
              </p:nvSpPr>
              <p:spPr>
                <a:xfrm>
                  <a:off x="6460135"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2</a:t>
                  </a:r>
                </a:p>
              </p:txBody>
            </p:sp>
            <p:sp>
              <p:nvSpPr>
                <p:cNvPr id="13" name="Oval 12">
                  <a:extLst>
                    <a:ext uri="{FF2B5EF4-FFF2-40B4-BE49-F238E27FC236}">
                      <a16:creationId xmlns:a16="http://schemas.microsoft.com/office/drawing/2014/main" id="{64FAE9CB-9D04-E84C-88BF-490FD3A5A397}"/>
                    </a:ext>
                  </a:extLst>
                </p:cNvPr>
                <p:cNvSpPr/>
                <p:nvPr/>
              </p:nvSpPr>
              <p:spPr>
                <a:xfrm>
                  <a:off x="6851322"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3</a:t>
                  </a:r>
                </a:p>
              </p:txBody>
            </p:sp>
            <p:sp>
              <p:nvSpPr>
                <p:cNvPr id="14" name="Oval 13">
                  <a:extLst>
                    <a:ext uri="{FF2B5EF4-FFF2-40B4-BE49-F238E27FC236}">
                      <a16:creationId xmlns:a16="http://schemas.microsoft.com/office/drawing/2014/main" id="{A92F630E-5689-DB46-9C0D-C8FD72DDC1D1}"/>
                    </a:ext>
                  </a:extLst>
                </p:cNvPr>
                <p:cNvSpPr/>
                <p:nvPr/>
              </p:nvSpPr>
              <p:spPr>
                <a:xfrm>
                  <a:off x="7242509"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4</a:t>
                  </a:r>
                </a:p>
              </p:txBody>
            </p:sp>
            <p:sp>
              <p:nvSpPr>
                <p:cNvPr id="15" name="Oval 14">
                  <a:extLst>
                    <a:ext uri="{FF2B5EF4-FFF2-40B4-BE49-F238E27FC236}">
                      <a16:creationId xmlns:a16="http://schemas.microsoft.com/office/drawing/2014/main" id="{F972814A-33EE-BB4B-850F-5F525A31ABD7}"/>
                    </a:ext>
                  </a:extLst>
                </p:cNvPr>
                <p:cNvSpPr/>
                <p:nvPr/>
              </p:nvSpPr>
              <p:spPr>
                <a:xfrm>
                  <a:off x="7633696"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5</a:t>
                  </a:r>
                </a:p>
              </p:txBody>
            </p:sp>
            <p:sp>
              <p:nvSpPr>
                <p:cNvPr id="16" name="Oval 15">
                  <a:extLst>
                    <a:ext uri="{FF2B5EF4-FFF2-40B4-BE49-F238E27FC236}">
                      <a16:creationId xmlns:a16="http://schemas.microsoft.com/office/drawing/2014/main" id="{60AF00AB-3B6A-264D-92A5-A0C12A9BE99E}"/>
                    </a:ext>
                  </a:extLst>
                </p:cNvPr>
                <p:cNvSpPr/>
                <p:nvPr/>
              </p:nvSpPr>
              <p:spPr>
                <a:xfrm>
                  <a:off x="8024884"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6</a:t>
                  </a:r>
                </a:p>
              </p:txBody>
            </p:sp>
            <p:sp>
              <p:nvSpPr>
                <p:cNvPr id="17" name="Oval 16">
                  <a:extLst>
                    <a:ext uri="{FF2B5EF4-FFF2-40B4-BE49-F238E27FC236}">
                      <a16:creationId xmlns:a16="http://schemas.microsoft.com/office/drawing/2014/main" id="{35A940A2-01F0-CF46-92F2-3AB0CD9FFA81}"/>
                    </a:ext>
                  </a:extLst>
                </p:cNvPr>
                <p:cNvSpPr/>
                <p:nvPr/>
              </p:nvSpPr>
              <p:spPr>
                <a:xfrm>
                  <a:off x="8416071"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7</a:t>
                  </a:r>
                </a:p>
              </p:txBody>
            </p:sp>
            <p:sp>
              <p:nvSpPr>
                <p:cNvPr id="18" name="Oval 17">
                  <a:extLst>
                    <a:ext uri="{FF2B5EF4-FFF2-40B4-BE49-F238E27FC236}">
                      <a16:creationId xmlns:a16="http://schemas.microsoft.com/office/drawing/2014/main" id="{6A411C9C-CFA4-144D-8A07-0E357FEFC706}"/>
                    </a:ext>
                  </a:extLst>
                </p:cNvPr>
                <p:cNvSpPr/>
                <p:nvPr/>
              </p:nvSpPr>
              <p:spPr>
                <a:xfrm>
                  <a:off x="8807258"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8</a:t>
                  </a:r>
                </a:p>
              </p:txBody>
            </p:sp>
          </p:grpSp>
          <p:sp>
            <p:nvSpPr>
              <p:cNvPr id="10" name="TextBox 9">
                <a:extLst>
                  <a:ext uri="{FF2B5EF4-FFF2-40B4-BE49-F238E27FC236}">
                    <a16:creationId xmlns:a16="http://schemas.microsoft.com/office/drawing/2014/main" id="{B30223AE-E0CD-4F45-987F-57B30462CF67}"/>
                  </a:ext>
                </a:extLst>
              </p:cNvPr>
              <p:cNvSpPr txBox="1"/>
              <p:nvPr/>
            </p:nvSpPr>
            <p:spPr>
              <a:xfrm>
                <a:off x="5305129" y="6459924"/>
                <a:ext cx="654346"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Steps</a:t>
                </a:r>
              </a:p>
            </p:txBody>
          </p:sp>
        </p:grpSp>
      </p:grpSp>
      <p:cxnSp>
        <p:nvCxnSpPr>
          <p:cNvPr id="23" name="Straight Connector 22">
            <a:extLst>
              <a:ext uri="{FF2B5EF4-FFF2-40B4-BE49-F238E27FC236}">
                <a16:creationId xmlns:a16="http://schemas.microsoft.com/office/drawing/2014/main" id="{67E370DE-8F42-B546-BBF9-5A561CE56856}"/>
              </a:ext>
            </a:extLst>
          </p:cNvPr>
          <p:cNvCxnSpPr>
            <a:cxnSpLocks/>
          </p:cNvCxnSpPr>
          <p:nvPr userDrawn="1"/>
        </p:nvCxnSpPr>
        <p:spPr>
          <a:xfrm>
            <a:off x="7835900" y="6369627"/>
            <a:ext cx="0" cy="49926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2B315813-7DCE-46FA-9FE6-F2F0AE60D736}"/>
              </a:ext>
            </a:extLst>
          </p:cNvPr>
          <p:cNvGrpSpPr/>
          <p:nvPr userDrawn="1"/>
        </p:nvGrpSpPr>
        <p:grpSpPr>
          <a:xfrm>
            <a:off x="0" y="0"/>
            <a:ext cx="12192000" cy="690879"/>
            <a:chOff x="0" y="0"/>
            <a:chExt cx="12192000" cy="690879"/>
          </a:xfrm>
        </p:grpSpPr>
        <p:sp>
          <p:nvSpPr>
            <p:cNvPr id="25" name="Rectangle 24">
              <a:extLst>
                <a:ext uri="{FF2B5EF4-FFF2-40B4-BE49-F238E27FC236}">
                  <a16:creationId xmlns:a16="http://schemas.microsoft.com/office/drawing/2014/main" id="{E4A4B49D-2C83-44D0-A0B1-49FC3186BCE8}"/>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D739541-7A52-4864-A782-C8B5B8F60621}"/>
                </a:ext>
              </a:extLst>
            </p:cNvPr>
            <p:cNvSpPr/>
            <p:nvPr/>
          </p:nvSpPr>
          <p:spPr>
            <a:xfrm>
              <a:off x="343418" y="185149"/>
              <a:ext cx="313921" cy="313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4">
            <a:extLst>
              <a:ext uri="{FF2B5EF4-FFF2-40B4-BE49-F238E27FC236}">
                <a16:creationId xmlns:a16="http://schemas.microsoft.com/office/drawing/2014/main" id="{F21E6368-E18F-4FDC-9831-AEAD9D8780AD}"/>
              </a:ext>
            </a:extLst>
          </p:cNvPr>
          <p:cNvSpPr>
            <a:spLocks noGrp="1"/>
          </p:cNvSpPr>
          <p:nvPr>
            <p:ph type="body" sz="quarter" idx="10" hasCustomPrompt="1"/>
          </p:nvPr>
        </p:nvSpPr>
        <p:spPr>
          <a:xfrm>
            <a:off x="369636" y="225314"/>
            <a:ext cx="261483" cy="233589"/>
          </a:xfrm>
        </p:spPr>
        <p:txBody>
          <a:bodyPr anchor="ctr">
            <a:normAutofit/>
          </a:bodyPr>
          <a:lstStyle>
            <a:lvl1pPr marL="0" indent="0" algn="ctr">
              <a:buNone/>
              <a:defRPr sz="1600" b="1">
                <a:solidFill>
                  <a:schemeClr val="tx2">
                    <a:lumMod val="75000"/>
                  </a:schemeClr>
                </a:solidFill>
                <a:latin typeface="Avenir Black"/>
              </a:defRPr>
            </a:lvl1pPr>
          </a:lstStyle>
          <a:p>
            <a:pPr lvl="0"/>
            <a:r>
              <a:rPr lang="en-US" b="1">
                <a:latin typeface="Avenir Black"/>
              </a:rPr>
              <a:t>#</a:t>
            </a:r>
            <a:endParaRPr lang="en-US"/>
          </a:p>
        </p:txBody>
      </p:sp>
      <p:sp>
        <p:nvSpPr>
          <p:cNvPr id="31" name="Text Placeholder 30">
            <a:extLst>
              <a:ext uri="{FF2B5EF4-FFF2-40B4-BE49-F238E27FC236}">
                <a16:creationId xmlns:a16="http://schemas.microsoft.com/office/drawing/2014/main" id="{A1E2ED22-A2FA-42D2-A40C-0C643A8F5245}"/>
              </a:ext>
            </a:extLst>
          </p:cNvPr>
          <p:cNvSpPr>
            <a:spLocks noGrp="1"/>
          </p:cNvSpPr>
          <p:nvPr>
            <p:ph type="body" sz="quarter" idx="11" hasCustomPrompt="1"/>
          </p:nvPr>
        </p:nvSpPr>
        <p:spPr>
          <a:xfrm>
            <a:off x="829249" y="150270"/>
            <a:ext cx="11019333" cy="390506"/>
          </a:xfrm>
        </p:spPr>
        <p:txBody>
          <a:bodyPr>
            <a:normAutofit/>
          </a:bodyPr>
          <a:lstStyle>
            <a:lvl1pPr marL="0" indent="0">
              <a:buNone/>
              <a:defRPr sz="2000">
                <a:solidFill>
                  <a:schemeClr val="bg1"/>
                </a:solidFill>
              </a:defRPr>
            </a:lvl1pPr>
          </a:lstStyle>
          <a:p>
            <a:pPr lvl="0"/>
            <a:r>
              <a:rPr lang="en-US"/>
              <a:t>Insert Step Title</a:t>
            </a:r>
          </a:p>
        </p:txBody>
      </p:sp>
      <p:pic>
        <p:nvPicPr>
          <p:cNvPr id="26" name="Picture 25">
            <a:extLst>
              <a:ext uri="{FF2B5EF4-FFF2-40B4-BE49-F238E27FC236}">
                <a16:creationId xmlns:a16="http://schemas.microsoft.com/office/drawing/2014/main" id="{8F612C03-447A-42AA-8203-F69A37EBB61E}"/>
              </a:ext>
            </a:extLst>
          </p:cNvPr>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25914" t="31379" r="857" b="58176"/>
          <a:stretch/>
        </p:blipFill>
        <p:spPr>
          <a:xfrm flipH="1" flipV="1">
            <a:off x="103363" y="1255155"/>
            <a:ext cx="3404451" cy="393558"/>
          </a:xfrm>
          <a:prstGeom prst="rect">
            <a:avLst/>
          </a:prstGeom>
        </p:spPr>
      </p:pic>
      <p:sp>
        <p:nvSpPr>
          <p:cNvPr id="27" name="TextBox 26">
            <a:extLst>
              <a:ext uri="{FF2B5EF4-FFF2-40B4-BE49-F238E27FC236}">
                <a16:creationId xmlns:a16="http://schemas.microsoft.com/office/drawing/2014/main" id="{70CCB1F2-FBA8-4B0B-9E90-48D949337FEF}"/>
              </a:ext>
            </a:extLst>
          </p:cNvPr>
          <p:cNvSpPr txBox="1"/>
          <p:nvPr userDrawn="1"/>
        </p:nvSpPr>
        <p:spPr>
          <a:xfrm>
            <a:off x="389525" y="940827"/>
            <a:ext cx="3118290" cy="707886"/>
          </a:xfrm>
          <a:prstGeom prst="rect">
            <a:avLst/>
          </a:prstGeom>
          <a:noFill/>
        </p:spPr>
        <p:txBody>
          <a:bodyPr wrap="none" rtlCol="0">
            <a:spAutoFit/>
          </a:bodyPr>
          <a:lstStyle/>
          <a:p>
            <a:r>
              <a:rPr lang="en-US" sz="4000"/>
              <a:t>WORKSHEET</a:t>
            </a:r>
          </a:p>
        </p:txBody>
      </p:sp>
      <p:sp>
        <p:nvSpPr>
          <p:cNvPr id="29" name="Text Placeholder 24">
            <a:extLst>
              <a:ext uri="{FF2B5EF4-FFF2-40B4-BE49-F238E27FC236}">
                <a16:creationId xmlns:a16="http://schemas.microsoft.com/office/drawing/2014/main" id="{7A46AD97-D538-4E95-96D3-A679DDD50D12}"/>
              </a:ext>
            </a:extLst>
          </p:cNvPr>
          <p:cNvSpPr>
            <a:spLocks noGrp="1"/>
          </p:cNvSpPr>
          <p:nvPr>
            <p:ph type="body" sz="quarter" idx="12"/>
          </p:nvPr>
        </p:nvSpPr>
        <p:spPr>
          <a:xfrm>
            <a:off x="5266944" y="2523744"/>
            <a:ext cx="6507163" cy="2889504"/>
          </a:xfrm>
          <a:solidFill>
            <a:schemeClr val="bg1">
              <a:lumMod val="85000"/>
              <a:alpha val="25000"/>
            </a:schemeClr>
          </a:solidFill>
          <a:ln>
            <a:solidFill>
              <a:schemeClr val="bg1">
                <a:lumMod val="50000"/>
              </a:schemeClr>
            </a:solidFill>
          </a:ln>
        </p:spPr>
        <p:txBody>
          <a:bodyPr lIns="182880" tIns="182880" rIns="182880" bIns="182880">
            <a:normAutofit/>
          </a:bodyPr>
          <a:lstStyle>
            <a:lvl1pPr marL="0" indent="0">
              <a:buNone/>
              <a:defRPr sz="1800" b="0" i="0">
                <a:latin typeface="Calibri" panose="020F0502020204030204" pitchFamily="34" charset="0"/>
                <a:cs typeface="Calibri" panose="020F0502020204030204" pitchFamily="34" charset="0"/>
              </a:defRPr>
            </a:lvl1pPr>
            <a:lvl2pPr marL="457200" indent="0">
              <a:buNone/>
              <a:defRPr sz="1800" b="0" i="0">
                <a:latin typeface="Calibri" panose="020F0502020204030204" pitchFamily="34" charset="0"/>
                <a:cs typeface="Calibri" panose="020F0502020204030204" pitchFamily="34" charset="0"/>
              </a:defRPr>
            </a:lvl2pPr>
            <a:lvl3pPr marL="914400" indent="0">
              <a:buNone/>
              <a:defRPr sz="1800" b="0" i="0">
                <a:latin typeface="Calibri" panose="020F0502020204030204" pitchFamily="34" charset="0"/>
                <a:cs typeface="Calibri" panose="020F0502020204030204" pitchFamily="34" charset="0"/>
              </a:defRPr>
            </a:lvl3pPr>
            <a:lvl4pPr marL="1371600" indent="0">
              <a:buNone/>
              <a:defRPr sz="1800" b="0" i="0">
                <a:latin typeface="Calibri" panose="020F0502020204030204" pitchFamily="34" charset="0"/>
                <a:cs typeface="Calibri" panose="020F0502020204030204" pitchFamily="34" charset="0"/>
              </a:defRPr>
            </a:lvl4pPr>
            <a:lvl5pPr marL="1828800" indent="0">
              <a:buNone/>
              <a:defRPr sz="1800" b="0" i="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Box 29">
            <a:extLst>
              <a:ext uri="{FF2B5EF4-FFF2-40B4-BE49-F238E27FC236}">
                <a16:creationId xmlns:a16="http://schemas.microsoft.com/office/drawing/2014/main" id="{AF4E756F-8334-4432-8878-7A17AEFA2501}"/>
              </a:ext>
            </a:extLst>
          </p:cNvPr>
          <p:cNvSpPr txBox="1"/>
          <p:nvPr userDrawn="1"/>
        </p:nvSpPr>
        <p:spPr>
          <a:xfrm>
            <a:off x="5354011" y="2096745"/>
            <a:ext cx="4242816" cy="369332"/>
          </a:xfrm>
          <a:prstGeom prst="rect">
            <a:avLst/>
          </a:prstGeom>
          <a:noFill/>
        </p:spPr>
        <p:txBody>
          <a:bodyPr wrap="square" rtlCol="0">
            <a:spAutoFit/>
          </a:bodyPr>
          <a:lstStyle/>
          <a:p>
            <a:r>
              <a:rPr lang="en-US">
                <a:solidFill>
                  <a:schemeClr val="tx1">
                    <a:lumMod val="50000"/>
                    <a:lumOff val="50000"/>
                  </a:schemeClr>
                </a:solidFill>
                <a:latin typeface="Cambria" panose="02040503050406030204" pitchFamily="18" charset="0"/>
              </a:rPr>
              <a:t>Answer</a:t>
            </a:r>
          </a:p>
        </p:txBody>
      </p:sp>
      <p:sp>
        <p:nvSpPr>
          <p:cNvPr id="32" name="Rectangle 31">
            <a:extLst>
              <a:ext uri="{FF2B5EF4-FFF2-40B4-BE49-F238E27FC236}">
                <a16:creationId xmlns:a16="http://schemas.microsoft.com/office/drawing/2014/main" id="{99CC708A-C015-4512-8AAB-F5FEE4149341}"/>
              </a:ext>
            </a:extLst>
          </p:cNvPr>
          <p:cNvSpPr/>
          <p:nvPr userDrawn="1"/>
        </p:nvSpPr>
        <p:spPr>
          <a:xfrm>
            <a:off x="6311900" y="6368527"/>
            <a:ext cx="5880100" cy="489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7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47C12F-637F-4613-BE5A-90B5B8E9EBC2}"/>
              </a:ext>
            </a:extLst>
          </p:cNvPr>
          <p:cNvSpPr/>
          <p:nvPr userDrawn="1"/>
        </p:nvSpPr>
        <p:spPr>
          <a:xfrm>
            <a:off x="0" y="0"/>
            <a:ext cx="12192000" cy="6908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548AD7E-926B-4B46-A4F3-2FCE8A11D4BA}"/>
              </a:ext>
            </a:extLst>
          </p:cNvPr>
          <p:cNvSpPr/>
          <p:nvPr/>
        </p:nvSpPr>
        <p:spPr>
          <a:xfrm>
            <a:off x="321563" y="432589"/>
            <a:ext cx="1272032" cy="1272032"/>
          </a:xfrm>
          <a:prstGeom prst="ellipse">
            <a:avLst/>
          </a:prstGeom>
          <a:solidFill>
            <a:schemeClr val="tx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2F1B077-A15E-4257-B289-D47704EE4284}"/>
              </a:ext>
            </a:extLst>
          </p:cNvPr>
          <p:cNvSpPr>
            <a:spLocks noGrp="1"/>
          </p:cNvSpPr>
          <p:nvPr>
            <p:ph type="body" sz="quarter" idx="10" hasCustomPrompt="1"/>
          </p:nvPr>
        </p:nvSpPr>
        <p:spPr>
          <a:xfrm>
            <a:off x="651454" y="670012"/>
            <a:ext cx="612249" cy="772161"/>
          </a:xfrm>
        </p:spPr>
        <p:txBody>
          <a:bodyPr anchor="ctr">
            <a:normAutofit/>
          </a:bodyPr>
          <a:lstStyle>
            <a:lvl1pPr marL="0" indent="0" algn="ctr">
              <a:buNone/>
              <a:defRPr sz="4800" b="1">
                <a:solidFill>
                  <a:schemeClr val="bg1"/>
                </a:solidFill>
                <a:latin typeface="Avenir Black"/>
              </a:defRPr>
            </a:lvl1pPr>
          </a:lstStyle>
          <a:p>
            <a:pPr lvl="0"/>
            <a:r>
              <a:rPr lang="en-US"/>
              <a:t>#</a:t>
            </a:r>
          </a:p>
        </p:txBody>
      </p:sp>
      <p:grpSp>
        <p:nvGrpSpPr>
          <p:cNvPr id="16" name="Group 15">
            <a:extLst>
              <a:ext uri="{FF2B5EF4-FFF2-40B4-BE49-F238E27FC236}">
                <a16:creationId xmlns:a16="http://schemas.microsoft.com/office/drawing/2014/main" id="{26275A98-E620-4CA3-87A1-70459948D7DC}"/>
              </a:ext>
            </a:extLst>
          </p:cNvPr>
          <p:cNvGrpSpPr/>
          <p:nvPr userDrawn="1"/>
        </p:nvGrpSpPr>
        <p:grpSpPr>
          <a:xfrm>
            <a:off x="0" y="6369627"/>
            <a:ext cx="12191999" cy="488373"/>
            <a:chOff x="0" y="6369627"/>
            <a:chExt cx="12191999" cy="488373"/>
          </a:xfrm>
        </p:grpSpPr>
        <p:grpSp>
          <p:nvGrpSpPr>
            <p:cNvPr id="17" name="Group 16">
              <a:extLst>
                <a:ext uri="{FF2B5EF4-FFF2-40B4-BE49-F238E27FC236}">
                  <a16:creationId xmlns:a16="http://schemas.microsoft.com/office/drawing/2014/main" id="{E151D0BA-9549-4339-AFD3-8B69F39F4786}"/>
                </a:ext>
              </a:extLst>
            </p:cNvPr>
            <p:cNvGrpSpPr/>
            <p:nvPr/>
          </p:nvGrpSpPr>
          <p:grpSpPr>
            <a:xfrm>
              <a:off x="0" y="6369627"/>
              <a:ext cx="12191999" cy="488373"/>
              <a:chOff x="0" y="0"/>
              <a:chExt cx="12191999" cy="488373"/>
            </a:xfrm>
          </p:grpSpPr>
          <p:sp>
            <p:nvSpPr>
              <p:cNvPr id="29" name="Rectangle 28">
                <a:extLst>
                  <a:ext uri="{FF2B5EF4-FFF2-40B4-BE49-F238E27FC236}">
                    <a16:creationId xmlns:a16="http://schemas.microsoft.com/office/drawing/2014/main" id="{90C28572-7DFC-44FA-974B-2BAC9CA9F8C1}"/>
                  </a:ext>
                </a:extLst>
              </p:cNvPr>
              <p:cNvSpPr/>
              <p:nvPr/>
            </p:nvSpPr>
            <p:spPr>
              <a:xfrm>
                <a:off x="0" y="0"/>
                <a:ext cx="6349999" cy="48837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15649F5-10FE-4E0A-96DC-B224A34B99B8}"/>
                  </a:ext>
                </a:extLst>
              </p:cNvPr>
              <p:cNvSpPr/>
              <p:nvPr/>
            </p:nvSpPr>
            <p:spPr>
              <a:xfrm>
                <a:off x="6350000" y="0"/>
                <a:ext cx="5841999" cy="48837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A05335D-3459-42C8-AD4B-1FE831001F10}"/>
                  </a:ext>
                </a:extLst>
              </p:cNvPr>
              <p:cNvSpPr txBox="1"/>
              <p:nvPr/>
            </p:nvSpPr>
            <p:spPr>
              <a:xfrm>
                <a:off x="6627203" y="90297"/>
                <a:ext cx="946093"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Contents</a:t>
                </a:r>
              </a:p>
            </p:txBody>
          </p:sp>
          <p:sp>
            <p:nvSpPr>
              <p:cNvPr id="32" name="TextBox 31">
                <a:extLst>
                  <a:ext uri="{FF2B5EF4-FFF2-40B4-BE49-F238E27FC236}">
                    <a16:creationId xmlns:a16="http://schemas.microsoft.com/office/drawing/2014/main" id="{B4DAF4CD-73D7-4B80-B869-54C164CD756B}"/>
                  </a:ext>
                </a:extLst>
              </p:cNvPr>
              <p:cNvSpPr txBox="1"/>
              <p:nvPr/>
            </p:nvSpPr>
            <p:spPr>
              <a:xfrm>
                <a:off x="298392" y="90297"/>
                <a:ext cx="4660250" cy="307777"/>
              </a:xfrm>
              <a:prstGeom prst="rect">
                <a:avLst/>
              </a:prstGeom>
              <a:noFill/>
            </p:spPr>
            <p:txBody>
              <a:bodyPr wrap="none" rtlCol="0">
                <a:spAutoFit/>
              </a:bodyPr>
              <a:lstStyle/>
              <a:p>
                <a:r>
                  <a:rPr lang="en-US" sz="1400" b="1">
                    <a:solidFill>
                      <a:schemeClr val="accent2">
                        <a:lumMod val="75000"/>
                      </a:schemeClr>
                    </a:solidFill>
                    <a:latin typeface="Avenir Heavy" panose="02000503020000020003" pitchFamily="2" charset="0"/>
                  </a:rPr>
                  <a:t>HORMONAL IUS INTRODUCTION </a:t>
                </a:r>
                <a:r>
                  <a:rPr lang="en-US" sz="1400">
                    <a:solidFill>
                      <a:schemeClr val="accent2">
                        <a:lumMod val="75000"/>
                      </a:schemeClr>
                    </a:solidFill>
                    <a:latin typeface="Avenir Book" panose="02000503020000020003" pitchFamily="2" charset="0"/>
                  </a:rPr>
                  <a:t>PLANNING GUIDE</a:t>
                </a:r>
              </a:p>
            </p:txBody>
          </p:sp>
        </p:grpSp>
        <p:grpSp>
          <p:nvGrpSpPr>
            <p:cNvPr id="18" name="Group 17">
              <a:extLst>
                <a:ext uri="{FF2B5EF4-FFF2-40B4-BE49-F238E27FC236}">
                  <a16:creationId xmlns:a16="http://schemas.microsoft.com/office/drawing/2014/main" id="{3B3E760C-1716-4B26-9C51-600910F7DEC4}"/>
                </a:ext>
              </a:extLst>
            </p:cNvPr>
            <p:cNvGrpSpPr/>
            <p:nvPr/>
          </p:nvGrpSpPr>
          <p:grpSpPr>
            <a:xfrm>
              <a:off x="8030197" y="6459924"/>
              <a:ext cx="3711915" cy="307777"/>
              <a:chOff x="5305129" y="6459924"/>
              <a:chExt cx="3711915" cy="307777"/>
            </a:xfrm>
          </p:grpSpPr>
          <p:grpSp>
            <p:nvGrpSpPr>
              <p:cNvPr id="19" name="Group 18">
                <a:extLst>
                  <a:ext uri="{FF2B5EF4-FFF2-40B4-BE49-F238E27FC236}">
                    <a16:creationId xmlns:a16="http://schemas.microsoft.com/office/drawing/2014/main" id="{736583DE-F54D-48B3-99E2-C7015EE7B126}"/>
                  </a:ext>
                </a:extLst>
              </p:cNvPr>
              <p:cNvGrpSpPr/>
              <p:nvPr/>
            </p:nvGrpSpPr>
            <p:grpSpPr>
              <a:xfrm>
                <a:off x="6070380" y="6508919"/>
                <a:ext cx="2946664" cy="209786"/>
                <a:chOff x="6070380" y="6508919"/>
                <a:chExt cx="2946664" cy="209786"/>
              </a:xfrm>
            </p:grpSpPr>
            <p:sp>
              <p:nvSpPr>
                <p:cNvPr id="21" name="Oval 20">
                  <a:extLst>
                    <a:ext uri="{FF2B5EF4-FFF2-40B4-BE49-F238E27FC236}">
                      <a16:creationId xmlns:a16="http://schemas.microsoft.com/office/drawing/2014/main" id="{168769F4-FBE7-4213-AD41-4A3114294EC4}"/>
                    </a:ext>
                  </a:extLst>
                </p:cNvPr>
                <p:cNvSpPr/>
                <p:nvPr/>
              </p:nvSpPr>
              <p:spPr>
                <a:xfrm>
                  <a:off x="6070380"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1</a:t>
                  </a:r>
                </a:p>
              </p:txBody>
            </p:sp>
            <p:sp>
              <p:nvSpPr>
                <p:cNvPr id="22" name="Oval 21">
                  <a:extLst>
                    <a:ext uri="{FF2B5EF4-FFF2-40B4-BE49-F238E27FC236}">
                      <a16:creationId xmlns:a16="http://schemas.microsoft.com/office/drawing/2014/main" id="{732202D7-5E77-4D32-BBE5-18CDF413D29A}"/>
                    </a:ext>
                  </a:extLst>
                </p:cNvPr>
                <p:cNvSpPr/>
                <p:nvPr/>
              </p:nvSpPr>
              <p:spPr>
                <a:xfrm>
                  <a:off x="6460135"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2</a:t>
                  </a:r>
                </a:p>
              </p:txBody>
            </p:sp>
            <p:sp>
              <p:nvSpPr>
                <p:cNvPr id="23" name="Oval 22">
                  <a:extLst>
                    <a:ext uri="{FF2B5EF4-FFF2-40B4-BE49-F238E27FC236}">
                      <a16:creationId xmlns:a16="http://schemas.microsoft.com/office/drawing/2014/main" id="{1C8E7BF0-EB21-4F41-8A5D-55F5AA0A397A}"/>
                    </a:ext>
                  </a:extLst>
                </p:cNvPr>
                <p:cNvSpPr/>
                <p:nvPr/>
              </p:nvSpPr>
              <p:spPr>
                <a:xfrm>
                  <a:off x="6851322"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3</a:t>
                  </a:r>
                </a:p>
              </p:txBody>
            </p:sp>
            <p:sp>
              <p:nvSpPr>
                <p:cNvPr id="24" name="Oval 23">
                  <a:extLst>
                    <a:ext uri="{FF2B5EF4-FFF2-40B4-BE49-F238E27FC236}">
                      <a16:creationId xmlns:a16="http://schemas.microsoft.com/office/drawing/2014/main" id="{10A9A9B3-9141-4500-8282-659DAF16346F}"/>
                    </a:ext>
                  </a:extLst>
                </p:cNvPr>
                <p:cNvSpPr/>
                <p:nvPr/>
              </p:nvSpPr>
              <p:spPr>
                <a:xfrm>
                  <a:off x="7242509"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4</a:t>
                  </a:r>
                </a:p>
              </p:txBody>
            </p:sp>
            <p:sp>
              <p:nvSpPr>
                <p:cNvPr id="25" name="Oval 24">
                  <a:extLst>
                    <a:ext uri="{FF2B5EF4-FFF2-40B4-BE49-F238E27FC236}">
                      <a16:creationId xmlns:a16="http://schemas.microsoft.com/office/drawing/2014/main" id="{E6A98F9B-BC2F-493A-AC5A-7D4D9C19A1CC}"/>
                    </a:ext>
                  </a:extLst>
                </p:cNvPr>
                <p:cNvSpPr/>
                <p:nvPr/>
              </p:nvSpPr>
              <p:spPr>
                <a:xfrm>
                  <a:off x="7633696"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5</a:t>
                  </a:r>
                </a:p>
              </p:txBody>
            </p:sp>
            <p:sp>
              <p:nvSpPr>
                <p:cNvPr id="26" name="Oval 25">
                  <a:extLst>
                    <a:ext uri="{FF2B5EF4-FFF2-40B4-BE49-F238E27FC236}">
                      <a16:creationId xmlns:a16="http://schemas.microsoft.com/office/drawing/2014/main" id="{08AEA9C5-8D85-4B79-BF8D-CE3C6D341F09}"/>
                    </a:ext>
                  </a:extLst>
                </p:cNvPr>
                <p:cNvSpPr/>
                <p:nvPr/>
              </p:nvSpPr>
              <p:spPr>
                <a:xfrm>
                  <a:off x="8024884"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6</a:t>
                  </a:r>
                </a:p>
              </p:txBody>
            </p:sp>
            <p:sp>
              <p:nvSpPr>
                <p:cNvPr id="27" name="Oval 26">
                  <a:extLst>
                    <a:ext uri="{FF2B5EF4-FFF2-40B4-BE49-F238E27FC236}">
                      <a16:creationId xmlns:a16="http://schemas.microsoft.com/office/drawing/2014/main" id="{8A3EEB86-6A6B-49A7-A627-4A2D69C752B3}"/>
                    </a:ext>
                  </a:extLst>
                </p:cNvPr>
                <p:cNvSpPr/>
                <p:nvPr/>
              </p:nvSpPr>
              <p:spPr>
                <a:xfrm>
                  <a:off x="8416071"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7</a:t>
                  </a:r>
                </a:p>
              </p:txBody>
            </p:sp>
            <p:sp>
              <p:nvSpPr>
                <p:cNvPr id="28" name="Oval 27">
                  <a:extLst>
                    <a:ext uri="{FF2B5EF4-FFF2-40B4-BE49-F238E27FC236}">
                      <a16:creationId xmlns:a16="http://schemas.microsoft.com/office/drawing/2014/main" id="{5393870F-73AC-4BF1-AF43-A62F59DEC969}"/>
                    </a:ext>
                  </a:extLst>
                </p:cNvPr>
                <p:cNvSpPr/>
                <p:nvPr/>
              </p:nvSpPr>
              <p:spPr>
                <a:xfrm>
                  <a:off x="8807258" y="6508919"/>
                  <a:ext cx="209786" cy="209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1400">
                      <a:solidFill>
                        <a:schemeClr val="accent3"/>
                      </a:solidFill>
                    </a:rPr>
                    <a:t>8</a:t>
                  </a:r>
                </a:p>
              </p:txBody>
            </p:sp>
          </p:grpSp>
          <p:sp>
            <p:nvSpPr>
              <p:cNvPr id="20" name="TextBox 19">
                <a:extLst>
                  <a:ext uri="{FF2B5EF4-FFF2-40B4-BE49-F238E27FC236}">
                    <a16:creationId xmlns:a16="http://schemas.microsoft.com/office/drawing/2014/main" id="{28102ACF-255F-427C-9E3D-898FF95ED19D}"/>
                  </a:ext>
                </a:extLst>
              </p:cNvPr>
              <p:cNvSpPr txBox="1"/>
              <p:nvPr/>
            </p:nvSpPr>
            <p:spPr>
              <a:xfrm>
                <a:off x="5305129" y="6459924"/>
                <a:ext cx="654346" cy="307777"/>
              </a:xfrm>
              <a:prstGeom prst="rect">
                <a:avLst/>
              </a:prstGeom>
              <a:noFill/>
            </p:spPr>
            <p:txBody>
              <a:bodyPr wrap="none" rtlCol="0">
                <a:spAutoFit/>
              </a:bodyPr>
              <a:lstStyle/>
              <a:p>
                <a:r>
                  <a:rPr lang="en-US" sz="1400">
                    <a:solidFill>
                      <a:schemeClr val="accent2"/>
                    </a:solidFill>
                    <a:latin typeface="Avenir Medium" panose="02000503020000020003" pitchFamily="2" charset="0"/>
                  </a:rPr>
                  <a:t>Steps</a:t>
                </a:r>
              </a:p>
            </p:txBody>
          </p:sp>
        </p:grpSp>
      </p:grpSp>
      <p:sp>
        <p:nvSpPr>
          <p:cNvPr id="33" name="Title 32">
            <a:extLst>
              <a:ext uri="{FF2B5EF4-FFF2-40B4-BE49-F238E27FC236}">
                <a16:creationId xmlns:a16="http://schemas.microsoft.com/office/drawing/2014/main" id="{FB46F8B4-B7CB-4664-8537-D8DA71086E67}"/>
              </a:ext>
            </a:extLst>
          </p:cNvPr>
          <p:cNvSpPr>
            <a:spLocks noGrp="1"/>
          </p:cNvSpPr>
          <p:nvPr>
            <p:ph type="title" hasCustomPrompt="1"/>
          </p:nvPr>
        </p:nvSpPr>
        <p:spPr>
          <a:xfrm>
            <a:off x="1827277" y="830171"/>
            <a:ext cx="10043160" cy="488373"/>
          </a:xfrm>
        </p:spPr>
        <p:txBody>
          <a:bodyPr>
            <a:normAutofit/>
          </a:bodyPr>
          <a:lstStyle>
            <a:lvl1pPr>
              <a:defRPr sz="2800">
                <a:solidFill>
                  <a:schemeClr val="accent2"/>
                </a:solidFill>
                <a:latin typeface="+mn-lt"/>
              </a:defRPr>
            </a:lvl1pPr>
          </a:lstStyle>
          <a:p>
            <a:r>
              <a:rPr lang="en-US"/>
              <a:t>Insert Step Title</a:t>
            </a:r>
          </a:p>
        </p:txBody>
      </p:sp>
      <p:sp>
        <p:nvSpPr>
          <p:cNvPr id="37" name="Text Placeholder 36">
            <a:extLst>
              <a:ext uri="{FF2B5EF4-FFF2-40B4-BE49-F238E27FC236}">
                <a16:creationId xmlns:a16="http://schemas.microsoft.com/office/drawing/2014/main" id="{EB8F0E82-AFEA-4E3E-9C30-176F5AEC7DDF}"/>
              </a:ext>
            </a:extLst>
          </p:cNvPr>
          <p:cNvSpPr>
            <a:spLocks noGrp="1"/>
          </p:cNvSpPr>
          <p:nvPr>
            <p:ph type="body" sz="quarter" idx="11" hasCustomPrompt="1"/>
          </p:nvPr>
        </p:nvSpPr>
        <p:spPr>
          <a:xfrm>
            <a:off x="1827277" y="1839192"/>
            <a:ext cx="2327478" cy="390814"/>
          </a:xfrm>
        </p:spPr>
        <p:txBody>
          <a:bodyPr>
            <a:normAutofit/>
          </a:bodyPr>
          <a:lstStyle>
            <a:lvl1pPr marL="0" indent="0">
              <a:buNone/>
              <a:defRPr sz="2400" b="1">
                <a:solidFill>
                  <a:schemeClr val="accent3"/>
                </a:solidFill>
              </a:defRPr>
            </a:lvl1pPr>
          </a:lstStyle>
          <a:p>
            <a:pPr lvl="0"/>
            <a:r>
              <a:rPr lang="en-US" b="1"/>
              <a:t>Insert Subtitle</a:t>
            </a:r>
            <a:endParaRPr lang="en-US"/>
          </a:p>
        </p:txBody>
      </p:sp>
      <p:sp>
        <p:nvSpPr>
          <p:cNvPr id="34" name="Rectangle 33">
            <a:extLst>
              <a:ext uri="{FF2B5EF4-FFF2-40B4-BE49-F238E27FC236}">
                <a16:creationId xmlns:a16="http://schemas.microsoft.com/office/drawing/2014/main" id="{BD0DC457-3687-44E6-AF1A-B59AC955BDC6}"/>
              </a:ext>
            </a:extLst>
          </p:cNvPr>
          <p:cNvSpPr/>
          <p:nvPr userDrawn="1"/>
        </p:nvSpPr>
        <p:spPr>
          <a:xfrm>
            <a:off x="6311900" y="6368527"/>
            <a:ext cx="5880100" cy="489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509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14193B-0957-4867-BC75-9052DC7957C3}"/>
              </a:ext>
            </a:extLst>
          </p:cNvPr>
          <p:cNvPicPr>
            <a:picLocks noChangeAspect="1"/>
          </p:cNvPicPr>
          <p:nvPr userDrawn="1"/>
        </p:nvPicPr>
        <p:blipFill rotWithShape="1">
          <a:blip r:embed="rId2" cstate="print">
            <a:alphaModFix amt="40000"/>
            <a:extLst>
              <a:ext uri="{28A0092B-C50C-407E-A947-70E740481C1C}">
                <a14:useLocalDpi xmlns:a14="http://schemas.microsoft.com/office/drawing/2010/main" val="0"/>
              </a:ext>
            </a:extLst>
          </a:blip>
          <a:srcRect l="25914" t="31379" r="857" b="58176"/>
          <a:stretch/>
        </p:blipFill>
        <p:spPr>
          <a:xfrm flipH="1" flipV="1">
            <a:off x="4289906" y="3146733"/>
            <a:ext cx="3404451" cy="393558"/>
          </a:xfrm>
          <a:prstGeom prst="rect">
            <a:avLst/>
          </a:prstGeom>
        </p:spPr>
      </p:pic>
      <p:sp>
        <p:nvSpPr>
          <p:cNvPr id="8" name="Rectangle 7">
            <a:extLst>
              <a:ext uri="{FF2B5EF4-FFF2-40B4-BE49-F238E27FC236}">
                <a16:creationId xmlns:a16="http://schemas.microsoft.com/office/drawing/2014/main" id="{7E82FEF8-0D2C-4B1B-B1C5-8F880D4A533B}"/>
              </a:ext>
            </a:extLst>
          </p:cNvPr>
          <p:cNvSpPr/>
          <p:nvPr userDrawn="1"/>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9D04DA-98BF-41EA-87F1-8A9C438AC497}"/>
              </a:ext>
            </a:extLst>
          </p:cNvPr>
          <p:cNvSpPr/>
          <p:nvPr userDrawn="1"/>
        </p:nvSpPr>
        <p:spPr>
          <a:xfrm>
            <a:off x="-1" y="6167121"/>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37BA9C9D-1958-4AC9-B9A5-CA09005C950E}"/>
              </a:ext>
            </a:extLst>
          </p:cNvPr>
          <p:cNvSpPr>
            <a:spLocks noGrp="1"/>
          </p:cNvSpPr>
          <p:nvPr>
            <p:ph type="body" sz="quarter" idx="10" hasCustomPrompt="1"/>
          </p:nvPr>
        </p:nvSpPr>
        <p:spPr>
          <a:xfrm>
            <a:off x="4857529" y="2849412"/>
            <a:ext cx="2765241" cy="690879"/>
          </a:xfrm>
        </p:spPr>
        <p:txBody>
          <a:bodyPr>
            <a:normAutofit/>
          </a:bodyPr>
          <a:lstStyle>
            <a:lvl1pPr marL="0" indent="0">
              <a:buNone/>
              <a:defRPr sz="4000"/>
            </a:lvl1pPr>
          </a:lstStyle>
          <a:p>
            <a:pPr lvl="0"/>
            <a:r>
              <a:rPr lang="en-US"/>
              <a:t>TITLE</a:t>
            </a:r>
          </a:p>
        </p:txBody>
      </p:sp>
    </p:spTree>
    <p:extLst>
      <p:ext uri="{BB962C8B-B14F-4D97-AF65-F5344CB8AC3E}">
        <p14:creationId xmlns:p14="http://schemas.microsoft.com/office/powerpoint/2010/main" val="404435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30" imgH="531" progId="TCLayout.ActiveDocument.1">
                  <p:embed/>
                </p:oleObj>
              </mc:Choice>
              <mc:Fallback>
                <p:oleObj name="think-cell Slide" r:id="rId12" imgW="530" imgH="531" progId="TCLayout.ActiveDocument.1">
                  <p:embed/>
                  <p:pic>
                    <p:nvPicPr>
                      <p:cNvPr id="10" name="Object 9"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Rectangle 8" hidden="1"/>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98DC24-91DF-4B27-A453-F5687547495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FC9548-70AD-4C1C-B50B-23376C1265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87306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9" r:id="rId5"/>
    <p:sldLayoutId id="2147483690" r:id="rId6"/>
    <p:sldLayoutId id="2147483688" r:id="rId7"/>
    <p:sldLayoutId id="21474836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5.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s://www.hormonaliud.org/contact" TargetMode="Externa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who.int/reproductivehealth/mec-app/en/"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4.bin"/><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hyperlink" Target="https://fptraining.org/" TargetMode="Externa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hyperlink" Target="https://fptraining.org/" TargetMode="External"/><Relationship Id="rId5" Type="http://schemas.openxmlformats.org/officeDocument/2006/relationships/hyperlink" Target="https://www.hormonaliud.org/ourlibrary/Training/resource/NORMAL-Counseling-Tool-for-Menstrual-Bleeding-Changes" TargetMode="Externa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svg"/><Relationship Id="rId3" Type="http://schemas.openxmlformats.org/officeDocument/2006/relationships/notesSlide" Target="../notesSlides/notesSlide3.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5.jpeg"/><Relationship Id="rId11" Type="http://schemas.microsoft.com/office/2007/relationships/diagramDrawing" Target="../diagrams/drawing1.xml"/><Relationship Id="rId5" Type="http://schemas.openxmlformats.org/officeDocument/2006/relationships/image" Target="../media/image1.emf"/><Relationship Id="rId10" Type="http://schemas.openxmlformats.org/officeDocument/2006/relationships/diagramColors" Target="../diagrams/colors1.xml"/><Relationship Id="rId4" Type="http://schemas.openxmlformats.org/officeDocument/2006/relationships/oleObject" Target="../embeddings/oleObject15.bin"/><Relationship Id="rId9"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hyperlink" Target="https://www.rhsupplies.org/fileadmin/uploads/rhsc/Working_Groups/New_Underused_RH_Technologies_Caucus/Documents/A_Forecasting_Guide_for_New_and_Underused_Methods_1st_Edition_2012.pdf" TargetMode="External"/><Relationship Id="rId4" Type="http://schemas.openxmlformats.org/officeDocument/2006/relationships/hyperlink" Target="https://toolkits.knowledgesuccess.org/toolkits/fp-logistics/quantification-health-commodities-contraceptive-companion-guid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7.emf"/><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hyperlink" Target="https://www.hormonaliud.org/" TargetMode="External"/><Relationship Id="rId5" Type="http://schemas.openxmlformats.org/officeDocument/2006/relationships/hyperlink" Target="mailto:info@hormonaliud.org" TargetMode="Externa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nfo@hormonaliud.org" TargetMode="Externa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mailto:info@hormonaliud.org" TargetMode="External"/><Relationship Id="rId2" Type="http://schemas.openxmlformats.org/officeDocument/2006/relationships/hyperlink" Target="https://www.hormonaliud.org/" TargetMode="Externa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mailto:info@hormonaliud.or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image" Target="../media/image17.tiff"/><Relationship Id="rId4" Type="http://schemas.openxmlformats.org/officeDocument/2006/relationships/image" Target="../media/image1.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hyperlink" Target="https://www.hormonaliud.org/ourlibrary/User/resource/Hormonal-IUD-Updates:-June-2020-Technical-Consultation-%E2%80%93-Day-1" TargetMode="Externa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5.jpeg"/><Relationship Id="rId4" Type="http://schemas.openxmlformats.org/officeDocument/2006/relationships/image" Target="../media/image1.emf"/></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mailto:info@hormonaliud.org"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hyperlink" Target="https://www.hormonaliud.org/" TargetMode="Externa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B88593-B530-384F-A9D9-7789F2B4E973}"/>
              </a:ext>
            </a:extLst>
          </p:cNvPr>
          <p:cNvSpPr/>
          <p:nvPr/>
        </p:nvSpPr>
        <p:spPr>
          <a:xfrm flipV="1">
            <a:off x="0" y="0"/>
            <a:ext cx="185749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mbria" panose="02040503050406030204"/>
              <a:ea typeface="+mn-ea"/>
              <a:cs typeface="+mn-cs"/>
            </a:endParaRPr>
          </a:p>
        </p:txBody>
      </p:sp>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6673BD48-9854-064F-8982-9E9A2F2D38F2}"/>
              </a:ext>
            </a:extLst>
          </p:cNvPr>
          <p:cNvPicPr>
            <a:picLocks noChangeAspect="1"/>
          </p:cNvPicPr>
          <p:nvPr/>
        </p:nvPicPr>
        <p:blipFill rotWithShape="1">
          <a:blip r:embed="rId5">
            <a:extLst>
              <a:ext uri="{28A0092B-C50C-407E-A947-70E740481C1C}">
                <a14:useLocalDpi xmlns:a14="http://schemas.microsoft.com/office/drawing/2010/main" val="0"/>
              </a:ext>
            </a:extLst>
          </a:blip>
          <a:srcRect t="35" b="383"/>
          <a:stretch/>
        </p:blipFill>
        <p:spPr>
          <a:xfrm>
            <a:off x="1760673" y="7987"/>
            <a:ext cx="10330417" cy="6858000"/>
          </a:xfrm>
          <a:prstGeom prst="rect">
            <a:avLst/>
          </a:prstGeom>
        </p:spPr>
      </p:pic>
      <p:pic>
        <p:nvPicPr>
          <p:cNvPr id="14" name="Picture 13">
            <a:extLst>
              <a:ext uri="{FF2B5EF4-FFF2-40B4-BE49-F238E27FC236}">
                <a16:creationId xmlns:a16="http://schemas.microsoft.com/office/drawing/2014/main" id="{256D9CAB-01DC-A746-9461-84CD986E19E7}"/>
              </a:ext>
            </a:extLst>
          </p:cNvPr>
          <p:cNvPicPr>
            <a:picLocks noChangeAspect="1"/>
          </p:cNvPicPr>
          <p:nvPr/>
        </p:nvPicPr>
        <p:blipFill rotWithShape="1">
          <a:blip r:embed="rId6">
            <a:alphaModFix amt="56000"/>
            <a:extLst>
              <a:ext uri="{28A0092B-C50C-407E-A947-70E740481C1C}">
                <a14:useLocalDpi xmlns:a14="http://schemas.microsoft.com/office/drawing/2010/main" val="0"/>
              </a:ext>
            </a:extLst>
          </a:blip>
          <a:srcRect l="2377" t="47246" r="41757" b="3658"/>
          <a:stretch/>
        </p:blipFill>
        <p:spPr>
          <a:xfrm>
            <a:off x="7934960" y="0"/>
            <a:ext cx="4257040" cy="2001520"/>
          </a:xfrm>
          <a:prstGeom prst="rect">
            <a:avLst/>
          </a:prstGeom>
        </p:spPr>
      </p:pic>
      <p:sp>
        <p:nvSpPr>
          <p:cNvPr id="23" name="Rectangle 22">
            <a:extLst>
              <a:ext uri="{FF2B5EF4-FFF2-40B4-BE49-F238E27FC236}">
                <a16:creationId xmlns:a16="http://schemas.microsoft.com/office/drawing/2014/main" id="{3E6E824E-421E-6D40-846F-C0065F2D3D3D}"/>
              </a:ext>
            </a:extLst>
          </p:cNvPr>
          <p:cNvSpPr/>
          <p:nvPr/>
        </p:nvSpPr>
        <p:spPr>
          <a:xfrm>
            <a:off x="9342274" y="71486"/>
            <a:ext cx="3076229" cy="473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182880" bIns="0" rtlCol="0" anchor="ctr"/>
          <a:lstStyle/>
          <a:p>
            <a:pPr>
              <a:defRPr/>
            </a:pPr>
            <a:r>
              <a:rPr lang="en-US" sz="2000" dirty="0">
                <a:solidFill>
                  <a:srgbClr val="0E3B3F"/>
                </a:solidFill>
                <a:latin typeface="Calibri"/>
                <a:cs typeface="Calibri"/>
              </a:rPr>
              <a:t>Last updated July 2021</a:t>
            </a:r>
            <a:endParaRPr lang="en-US" dirty="0">
              <a:ea typeface="+mn-ea"/>
            </a:endParaRPr>
          </a:p>
        </p:txBody>
      </p:sp>
      <p:grpSp>
        <p:nvGrpSpPr>
          <p:cNvPr id="6" name="Group 5">
            <a:extLst>
              <a:ext uri="{FF2B5EF4-FFF2-40B4-BE49-F238E27FC236}">
                <a16:creationId xmlns:a16="http://schemas.microsoft.com/office/drawing/2014/main" id="{A2B0CDF6-2B1A-A945-9B72-D2683838782C}"/>
              </a:ext>
            </a:extLst>
          </p:cNvPr>
          <p:cNvGrpSpPr/>
          <p:nvPr/>
        </p:nvGrpSpPr>
        <p:grpSpPr>
          <a:xfrm>
            <a:off x="0" y="4365186"/>
            <a:ext cx="5797485" cy="1766054"/>
            <a:chOff x="1197266" y="1693751"/>
            <a:chExt cx="5332323" cy="1631727"/>
          </a:xfrm>
        </p:grpSpPr>
        <p:sp>
          <p:nvSpPr>
            <p:cNvPr id="3" name="Rectangle 2">
              <a:extLst>
                <a:ext uri="{FF2B5EF4-FFF2-40B4-BE49-F238E27FC236}">
                  <a16:creationId xmlns:a16="http://schemas.microsoft.com/office/drawing/2014/main" id="{E0BABA09-7575-CD4E-8665-61B2E89EE1D4}"/>
                </a:ext>
              </a:extLst>
            </p:cNvPr>
            <p:cNvSpPr/>
            <p:nvPr/>
          </p:nvSpPr>
          <p:spPr>
            <a:xfrm>
              <a:off x="1197266" y="2377737"/>
              <a:ext cx="4610238" cy="947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4320" tIns="91440" rIns="18288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76747"/>
                  </a:solidFill>
                  <a:effectLst/>
                  <a:uLnTx/>
                  <a:uFillTx/>
                  <a:latin typeface="Avenir Book" panose="02000503020000020003" pitchFamily="2" charset="0"/>
                  <a:ea typeface="+mn-ea"/>
                  <a:cs typeface="+mn-cs"/>
                </a:rPr>
                <a:t>INTRODUCTION</a:t>
              </a:r>
            </a:p>
          </p:txBody>
        </p:sp>
        <p:sp>
          <p:nvSpPr>
            <p:cNvPr id="7" name="Rectangle 6">
              <a:extLst>
                <a:ext uri="{FF2B5EF4-FFF2-40B4-BE49-F238E27FC236}">
                  <a16:creationId xmlns:a16="http://schemas.microsoft.com/office/drawing/2014/main" id="{9DF9D1B3-8B55-A54A-92F9-6D3ACCEB2B9A}"/>
                </a:ext>
              </a:extLst>
            </p:cNvPr>
            <p:cNvSpPr/>
            <p:nvPr/>
          </p:nvSpPr>
          <p:spPr>
            <a:xfrm>
              <a:off x="1197266" y="1693751"/>
              <a:ext cx="5332323" cy="947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4320" tIns="91440" rIns="18288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76747"/>
                  </a:solidFill>
                  <a:effectLst/>
                  <a:uLnTx/>
                  <a:uFillTx/>
                  <a:latin typeface="Avenir Black" panose="02000503020000020003" pitchFamily="2" charset="0"/>
                  <a:ea typeface="+mn-ea"/>
                  <a:cs typeface="+mn-cs"/>
                </a:rPr>
                <a:t>HORMONAL IUD</a:t>
              </a:r>
            </a:p>
          </p:txBody>
        </p:sp>
      </p:grpSp>
      <p:sp>
        <p:nvSpPr>
          <p:cNvPr id="21" name="Rectangle 20">
            <a:extLst>
              <a:ext uri="{FF2B5EF4-FFF2-40B4-BE49-F238E27FC236}">
                <a16:creationId xmlns:a16="http://schemas.microsoft.com/office/drawing/2014/main" id="{4A2E76D2-2A83-AC4C-A534-45DFBE2E4D9E}"/>
              </a:ext>
            </a:extLst>
          </p:cNvPr>
          <p:cNvSpPr/>
          <p:nvPr/>
        </p:nvSpPr>
        <p:spPr>
          <a:xfrm>
            <a:off x="5433062" y="5581428"/>
            <a:ext cx="2730498" cy="876650"/>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venir" panose="02000503020000020003" pitchFamily="2" charset="0"/>
                <a:ea typeface="Calibri" panose="020F0502020204030204" pitchFamily="34" charset="0"/>
                <a:cs typeface="Times New Roman" panose="02020603050405020304" pitchFamily="18" charset="0"/>
              </a:rPr>
              <a:t>Planning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venir" panose="02000503020000020003" pitchFamily="2" charset="0"/>
                <a:ea typeface="Calibri" panose="020F0502020204030204" pitchFamily="34" charset="0"/>
                <a:cs typeface="Times New Roman" panose="02020603050405020304" pitchFamily="18" charset="0"/>
              </a:rPr>
              <a:t>Guide</a:t>
            </a:r>
            <a:endParaRPr kumimoji="0" lang="en-US" sz="2800" b="0" i="0" u="none" strike="noStrike" kern="1200" cap="none" spc="0" normalizeH="0" baseline="0" noProof="0" dirty="0">
              <a:ln>
                <a:noFill/>
              </a:ln>
              <a:solidFill>
                <a:srgbClr val="FFFFFF"/>
              </a:solidFill>
              <a:effectLst/>
              <a:uLnTx/>
              <a:uFillTx/>
              <a:latin typeface="Avenir" panose="02000503020000020003" pitchFamily="2" charset="0"/>
              <a:ea typeface="+mn-ea"/>
              <a:cs typeface="+mn-cs"/>
            </a:endParaRPr>
          </a:p>
        </p:txBody>
      </p:sp>
      <p:sp>
        <p:nvSpPr>
          <p:cNvPr id="2" name="TextBox 1">
            <a:extLst>
              <a:ext uri="{FF2B5EF4-FFF2-40B4-BE49-F238E27FC236}">
                <a16:creationId xmlns:a16="http://schemas.microsoft.com/office/drawing/2014/main" id="{07012B82-2620-4C98-A0DD-7E1FA3CB1644}"/>
              </a:ext>
            </a:extLst>
          </p:cNvPr>
          <p:cNvSpPr txBox="1"/>
          <p:nvPr/>
        </p:nvSpPr>
        <p:spPr>
          <a:xfrm>
            <a:off x="-240248" y="6630074"/>
            <a:ext cx="2097740" cy="215444"/>
          </a:xfrm>
          <a:prstGeom prst="rect">
            <a:avLst/>
          </a:prstGeom>
          <a:noFill/>
        </p:spPr>
        <p:txBody>
          <a:bodyPr wrap="square" rtlCol="0">
            <a:spAutoFit/>
          </a:bodyPr>
          <a:lstStyle/>
          <a:p>
            <a:pPr algn="ctr"/>
            <a:r>
              <a:rPr lang="en-US" sz="800" dirty="0">
                <a:solidFill>
                  <a:schemeClr val="tx1">
                    <a:lumMod val="95000"/>
                    <a:lumOff val="5000"/>
                  </a:schemeClr>
                </a:solidFill>
              </a:rPr>
              <a:t>Photo by Jessica Scranton/FHI 360</a:t>
            </a:r>
          </a:p>
        </p:txBody>
      </p:sp>
    </p:spTree>
    <p:extLst>
      <p:ext uri="{BB962C8B-B14F-4D97-AF65-F5344CB8AC3E}">
        <p14:creationId xmlns:p14="http://schemas.microsoft.com/office/powerpoint/2010/main" val="276270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847857B-4A8E-FE4F-AB01-BE7F3052DC44}"/>
              </a:ext>
            </a:extLst>
          </p:cNvPr>
          <p:cNvPicPr>
            <a:picLocks noChangeAspect="1"/>
          </p:cNvPicPr>
          <p:nvPr/>
        </p:nvPicPr>
        <p:blipFill rotWithShape="1">
          <a:blip r:embed="rId5">
            <a:alphaModFix amt="38000"/>
            <a:extLst>
              <a:ext uri="{28A0092B-C50C-407E-A947-70E740481C1C}">
                <a14:useLocalDpi xmlns:a14="http://schemas.microsoft.com/office/drawing/2010/main" val="0"/>
              </a:ext>
            </a:extLst>
          </a:blip>
          <a:srcRect l="41070"/>
          <a:stretch/>
        </p:blipFill>
        <p:spPr>
          <a:xfrm>
            <a:off x="1" y="5151863"/>
            <a:ext cx="12191999" cy="1225354"/>
          </a:xfrm>
          <a:prstGeom prst="rect">
            <a:avLst/>
          </a:prstGeom>
        </p:spPr>
      </p:pic>
      <p:sp>
        <p:nvSpPr>
          <p:cNvPr id="10" name="Rectangle 9">
            <a:extLst>
              <a:ext uri="{FF2B5EF4-FFF2-40B4-BE49-F238E27FC236}">
                <a16:creationId xmlns:a16="http://schemas.microsoft.com/office/drawing/2014/main" id="{B87777B2-FF7E-7948-AD8E-87660B012E86}"/>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8668375-B84E-3A40-9D7E-11DC9DE48CE1}"/>
              </a:ext>
            </a:extLst>
          </p:cNvPr>
          <p:cNvSpPr txBox="1"/>
          <p:nvPr/>
        </p:nvSpPr>
        <p:spPr>
          <a:xfrm>
            <a:off x="389525" y="410081"/>
            <a:ext cx="7525906" cy="707886"/>
          </a:xfrm>
          <a:prstGeom prst="rect">
            <a:avLst/>
          </a:prstGeom>
          <a:noFill/>
        </p:spPr>
        <p:txBody>
          <a:bodyPr wrap="none" rtlCol="0">
            <a:spAutoFit/>
          </a:bodyPr>
          <a:lstStyle/>
          <a:p>
            <a:r>
              <a:rPr lang="en-US" sz="4000" dirty="0"/>
              <a:t>Hormonal IUD Introduction Steps</a:t>
            </a:r>
          </a:p>
        </p:txBody>
      </p:sp>
      <p:grpSp>
        <p:nvGrpSpPr>
          <p:cNvPr id="12" name="Group 11">
            <a:extLst>
              <a:ext uri="{FF2B5EF4-FFF2-40B4-BE49-F238E27FC236}">
                <a16:creationId xmlns:a16="http://schemas.microsoft.com/office/drawing/2014/main" id="{C44CDECA-4CCA-4C48-8982-207EDD428CDA}"/>
              </a:ext>
            </a:extLst>
          </p:cNvPr>
          <p:cNvGrpSpPr/>
          <p:nvPr/>
        </p:nvGrpSpPr>
        <p:grpSpPr>
          <a:xfrm>
            <a:off x="389525" y="1787053"/>
            <a:ext cx="11894820" cy="3517300"/>
            <a:chOff x="1467782" y="3164870"/>
            <a:chExt cx="9924118" cy="3459310"/>
          </a:xfrm>
        </p:grpSpPr>
        <p:grpSp>
          <p:nvGrpSpPr>
            <p:cNvPr id="13" name="Group 12">
              <a:extLst>
                <a:ext uri="{FF2B5EF4-FFF2-40B4-BE49-F238E27FC236}">
                  <a16:creationId xmlns:a16="http://schemas.microsoft.com/office/drawing/2014/main" id="{977D9F3D-15A1-9A4A-A503-4C2B7A43A750}"/>
                </a:ext>
              </a:extLst>
            </p:cNvPr>
            <p:cNvGrpSpPr/>
            <p:nvPr/>
          </p:nvGrpSpPr>
          <p:grpSpPr>
            <a:xfrm>
              <a:off x="1467782" y="3167046"/>
              <a:ext cx="4508772" cy="607539"/>
              <a:chOff x="1467782" y="3421046"/>
              <a:chExt cx="4508772" cy="607539"/>
            </a:xfrm>
          </p:grpSpPr>
          <p:sp>
            <p:nvSpPr>
              <p:cNvPr id="41" name="Rectangle 40">
                <a:extLst>
                  <a:ext uri="{FF2B5EF4-FFF2-40B4-BE49-F238E27FC236}">
                    <a16:creationId xmlns:a16="http://schemas.microsoft.com/office/drawing/2014/main" id="{1F5D1104-24C6-C24E-BA5D-BDEAB4F1001A}"/>
                  </a:ext>
                </a:extLst>
              </p:cNvPr>
              <p:cNvSpPr/>
              <p:nvPr/>
            </p:nvSpPr>
            <p:spPr>
              <a:xfrm>
                <a:off x="1664084" y="3421046"/>
                <a:ext cx="4312470" cy="607539"/>
              </a:xfrm>
              <a:prstGeom prst="rect">
                <a:avLst/>
              </a:prstGeom>
            </p:spPr>
            <p:txBody>
              <a:bodyPr wrap="square" lIns="0" numCol="1" spcCol="365760">
                <a:spAutoFit/>
              </a:bodyPr>
              <a:lstStyle/>
              <a:p>
                <a:pPr marL="228600" lvl="1">
                  <a:lnSpc>
                    <a:spcPct val="107000"/>
                  </a:lnSpc>
                  <a:spcAft>
                    <a:spcPts val="1800"/>
                  </a:spcAft>
                </a:pPr>
                <a:r>
                  <a:rPr lang="en-US" dirty="0">
                    <a:latin typeface="Calibri" panose="020F0502020204030204" pitchFamily="34" charset="0"/>
                    <a:ea typeface="MS Mincho"/>
                    <a:cs typeface="Calibri" panose="020F0502020204030204" pitchFamily="34" charset="0"/>
                  </a:rPr>
                  <a:t>Establish rationale and objectives for introduction</a:t>
                </a:r>
              </a:p>
            </p:txBody>
          </p:sp>
          <p:sp>
            <p:nvSpPr>
              <p:cNvPr id="42" name="Oval 41">
                <a:extLst>
                  <a:ext uri="{FF2B5EF4-FFF2-40B4-BE49-F238E27FC236}">
                    <a16:creationId xmlns:a16="http://schemas.microsoft.com/office/drawing/2014/main" id="{29A7A126-E7CC-8A4A-B483-9764BFCB3E4A}"/>
                  </a:ext>
                </a:extLst>
              </p:cNvPr>
              <p:cNvSpPr/>
              <p:nvPr/>
            </p:nvSpPr>
            <p:spPr>
              <a:xfrm>
                <a:off x="1467782" y="3421047"/>
                <a:ext cx="334903" cy="3349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400" dirty="0">
                    <a:solidFill>
                      <a:schemeClr val="accent3"/>
                    </a:solidFill>
                  </a:rPr>
                  <a:t>1</a:t>
                </a:r>
              </a:p>
            </p:txBody>
          </p:sp>
        </p:grpSp>
        <p:grpSp>
          <p:nvGrpSpPr>
            <p:cNvPr id="14" name="Group 13">
              <a:extLst>
                <a:ext uri="{FF2B5EF4-FFF2-40B4-BE49-F238E27FC236}">
                  <a16:creationId xmlns:a16="http://schemas.microsoft.com/office/drawing/2014/main" id="{CE6FF706-5935-4F48-B55C-182C7476D8A3}"/>
                </a:ext>
              </a:extLst>
            </p:cNvPr>
            <p:cNvGrpSpPr/>
            <p:nvPr/>
          </p:nvGrpSpPr>
          <p:grpSpPr>
            <a:xfrm>
              <a:off x="1467782" y="3894380"/>
              <a:ext cx="4767918" cy="906724"/>
              <a:chOff x="1467782" y="4108599"/>
              <a:chExt cx="4767918" cy="906724"/>
            </a:xfrm>
          </p:grpSpPr>
          <p:sp>
            <p:nvSpPr>
              <p:cNvPr id="39" name="Rectangle 38">
                <a:extLst>
                  <a:ext uri="{FF2B5EF4-FFF2-40B4-BE49-F238E27FC236}">
                    <a16:creationId xmlns:a16="http://schemas.microsoft.com/office/drawing/2014/main" id="{CAF32323-DB55-8447-BC34-3DCB9C99E1AC}"/>
                  </a:ext>
                </a:extLst>
              </p:cNvPr>
              <p:cNvSpPr/>
              <p:nvPr/>
            </p:nvSpPr>
            <p:spPr>
              <a:xfrm>
                <a:off x="1664084" y="4108599"/>
                <a:ext cx="4571616" cy="906724"/>
              </a:xfrm>
              <a:prstGeom prst="rect">
                <a:avLst/>
              </a:prstGeom>
              <a:noFill/>
            </p:spPr>
            <p:txBody>
              <a:bodyPr wrap="square" lIns="0" numCol="1" spcCol="365760">
                <a:spAutoFit/>
              </a:bodyPr>
              <a:lstStyle/>
              <a:p>
                <a:pPr marL="228600" lvl="1">
                  <a:lnSpc>
                    <a:spcPct val="107000"/>
                  </a:lnSpc>
                  <a:spcAft>
                    <a:spcPts val="1800"/>
                  </a:spcAft>
                </a:pPr>
                <a:r>
                  <a:rPr lang="en-US" dirty="0">
                    <a:latin typeface="Calibri" panose="020F0502020204030204" pitchFamily="34" charset="0"/>
                    <a:ea typeface="MS Mincho"/>
                    <a:cs typeface="Calibri" panose="020F0502020204030204" pitchFamily="34" charset="0"/>
                  </a:rPr>
                  <a:t>Ensure quality-assured product(s) are registered for use and method is included in essential medicines lists and national service delivery guidelines</a:t>
                </a:r>
                <a:endParaRPr lang="en-US" dirty="0">
                  <a:highlight>
                    <a:srgbClr val="FFFF00"/>
                  </a:highlight>
                  <a:latin typeface="Calibri" panose="020F0502020204030204" pitchFamily="34" charset="0"/>
                  <a:ea typeface="MS Mincho"/>
                  <a:cs typeface="Calibri" panose="020F0502020204030204" pitchFamily="34" charset="0"/>
                </a:endParaRPr>
              </a:p>
            </p:txBody>
          </p:sp>
          <p:sp>
            <p:nvSpPr>
              <p:cNvPr id="40" name="Oval 39">
                <a:extLst>
                  <a:ext uri="{FF2B5EF4-FFF2-40B4-BE49-F238E27FC236}">
                    <a16:creationId xmlns:a16="http://schemas.microsoft.com/office/drawing/2014/main" id="{D363B12B-64FD-4B4E-A8FA-BC051F247E26}"/>
                  </a:ext>
                </a:extLst>
              </p:cNvPr>
              <p:cNvSpPr/>
              <p:nvPr/>
            </p:nvSpPr>
            <p:spPr>
              <a:xfrm>
                <a:off x="1467782" y="4158961"/>
                <a:ext cx="334903" cy="3349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400" dirty="0">
                    <a:solidFill>
                      <a:schemeClr val="accent3"/>
                    </a:solidFill>
                  </a:rPr>
                  <a:t>2</a:t>
                </a:r>
              </a:p>
            </p:txBody>
          </p:sp>
        </p:grpSp>
        <p:grpSp>
          <p:nvGrpSpPr>
            <p:cNvPr id="15" name="Group 14">
              <a:extLst>
                <a:ext uri="{FF2B5EF4-FFF2-40B4-BE49-F238E27FC236}">
                  <a16:creationId xmlns:a16="http://schemas.microsoft.com/office/drawing/2014/main" id="{9F8C4688-443D-C74A-ACEE-B7CF48F19F98}"/>
                </a:ext>
              </a:extLst>
            </p:cNvPr>
            <p:cNvGrpSpPr/>
            <p:nvPr/>
          </p:nvGrpSpPr>
          <p:grpSpPr>
            <a:xfrm>
              <a:off x="1467782" y="5785797"/>
              <a:ext cx="4103137" cy="838383"/>
              <a:chOff x="1468529" y="5741271"/>
              <a:chExt cx="4103137" cy="838383"/>
            </a:xfrm>
          </p:grpSpPr>
          <p:sp>
            <p:nvSpPr>
              <p:cNvPr id="37" name="Oval 36">
                <a:extLst>
                  <a:ext uri="{FF2B5EF4-FFF2-40B4-BE49-F238E27FC236}">
                    <a16:creationId xmlns:a16="http://schemas.microsoft.com/office/drawing/2014/main" id="{5B9B7B3D-C387-CC48-A2AB-94BBBEECD371}"/>
                  </a:ext>
                </a:extLst>
              </p:cNvPr>
              <p:cNvSpPr/>
              <p:nvPr/>
            </p:nvSpPr>
            <p:spPr>
              <a:xfrm>
                <a:off x="1468529" y="5779371"/>
                <a:ext cx="334903" cy="3349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400" dirty="0">
                    <a:solidFill>
                      <a:schemeClr val="accent3"/>
                    </a:solidFill>
                  </a:rPr>
                  <a:t>4</a:t>
                </a:r>
              </a:p>
            </p:txBody>
          </p:sp>
          <p:sp>
            <p:nvSpPr>
              <p:cNvPr id="38" name="Rectangle 37">
                <a:extLst>
                  <a:ext uri="{FF2B5EF4-FFF2-40B4-BE49-F238E27FC236}">
                    <a16:creationId xmlns:a16="http://schemas.microsoft.com/office/drawing/2014/main" id="{48B89E5E-3E6B-1D45-9E14-0431E8CA4357}"/>
                  </a:ext>
                </a:extLst>
              </p:cNvPr>
              <p:cNvSpPr/>
              <p:nvPr/>
            </p:nvSpPr>
            <p:spPr>
              <a:xfrm>
                <a:off x="1710252" y="5741271"/>
                <a:ext cx="3861414" cy="838383"/>
              </a:xfrm>
              <a:prstGeom prst="rect">
                <a:avLst/>
              </a:prstGeom>
            </p:spPr>
            <p:txBody>
              <a:bodyPr wrap="square" lIns="0" numCol="1" spcCol="365760">
                <a:spAutoFit/>
              </a:bodyPr>
              <a:lstStyle/>
              <a:p>
                <a:pPr marL="228600" lvl="1">
                  <a:lnSpc>
                    <a:spcPct val="107000"/>
                  </a:lnSpc>
                  <a:spcAft>
                    <a:spcPts val="1800"/>
                  </a:spcAft>
                </a:pPr>
                <a:r>
                  <a:rPr lang="en-US" dirty="0">
                    <a:latin typeface="Calibri" panose="020F0502020204030204" pitchFamily="34" charset="0"/>
                    <a:ea typeface="MS Mincho"/>
                    <a:cs typeface="Calibri" panose="020F0502020204030204" pitchFamily="34" charset="0"/>
                  </a:rPr>
                  <a:t>Quantify, procure and integrate commodities into national supply chain processes</a:t>
                </a:r>
              </a:p>
            </p:txBody>
          </p:sp>
        </p:grpSp>
        <p:grpSp>
          <p:nvGrpSpPr>
            <p:cNvPr id="16" name="Group 15">
              <a:extLst>
                <a:ext uri="{FF2B5EF4-FFF2-40B4-BE49-F238E27FC236}">
                  <a16:creationId xmlns:a16="http://schemas.microsoft.com/office/drawing/2014/main" id="{9282CCC3-BC91-5D47-95E7-3E01F48F5958}"/>
                </a:ext>
              </a:extLst>
            </p:cNvPr>
            <p:cNvGrpSpPr/>
            <p:nvPr/>
          </p:nvGrpSpPr>
          <p:grpSpPr>
            <a:xfrm>
              <a:off x="6633977" y="3164870"/>
              <a:ext cx="3735058" cy="585213"/>
              <a:chOff x="6633977" y="3442644"/>
              <a:chExt cx="3735058" cy="585213"/>
            </a:xfrm>
          </p:grpSpPr>
          <p:sp>
            <p:nvSpPr>
              <p:cNvPr id="35" name="Oval 34">
                <a:extLst>
                  <a:ext uri="{FF2B5EF4-FFF2-40B4-BE49-F238E27FC236}">
                    <a16:creationId xmlns:a16="http://schemas.microsoft.com/office/drawing/2014/main" id="{AC5AC01C-59DB-6641-A540-4B302FB43C61}"/>
                  </a:ext>
                </a:extLst>
              </p:cNvPr>
              <p:cNvSpPr/>
              <p:nvPr/>
            </p:nvSpPr>
            <p:spPr>
              <a:xfrm>
                <a:off x="6633977" y="3454906"/>
                <a:ext cx="334903" cy="3349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400" dirty="0">
                    <a:solidFill>
                      <a:schemeClr val="accent3"/>
                    </a:solidFill>
                  </a:rPr>
                  <a:t>5</a:t>
                </a:r>
              </a:p>
            </p:txBody>
          </p:sp>
          <p:sp>
            <p:nvSpPr>
              <p:cNvPr id="36" name="Rectangle 35">
                <a:extLst>
                  <a:ext uri="{FF2B5EF4-FFF2-40B4-BE49-F238E27FC236}">
                    <a16:creationId xmlns:a16="http://schemas.microsoft.com/office/drawing/2014/main" id="{A328473C-8499-854C-A881-CEB1BF26272C}"/>
                  </a:ext>
                </a:extLst>
              </p:cNvPr>
              <p:cNvSpPr/>
              <p:nvPr/>
            </p:nvSpPr>
            <p:spPr>
              <a:xfrm>
                <a:off x="6877883" y="3442644"/>
                <a:ext cx="3491152" cy="585213"/>
              </a:xfrm>
              <a:prstGeom prst="rect">
                <a:avLst/>
              </a:prstGeom>
            </p:spPr>
            <p:txBody>
              <a:bodyPr wrap="square" lIns="0" numCol="1" spcCol="365760">
                <a:spAutoFit/>
              </a:bodyPr>
              <a:lstStyle/>
              <a:p>
                <a:pPr marL="228600" lvl="1">
                  <a:lnSpc>
                    <a:spcPct val="107000"/>
                  </a:lnSpc>
                  <a:spcAft>
                    <a:spcPts val="1800"/>
                  </a:spcAft>
                </a:pPr>
                <a:r>
                  <a:rPr lang="en-US" dirty="0">
                    <a:latin typeface="Calibri" panose="020F0502020204030204" pitchFamily="34" charset="0"/>
                    <a:ea typeface="MS Mincho"/>
                    <a:cs typeface="Calibri" panose="020F0502020204030204" pitchFamily="34" charset="0"/>
                  </a:rPr>
                  <a:t>Update national monitoring systems</a:t>
                </a:r>
              </a:p>
            </p:txBody>
          </p:sp>
        </p:grpSp>
        <p:grpSp>
          <p:nvGrpSpPr>
            <p:cNvPr id="17" name="Group 16">
              <a:extLst>
                <a:ext uri="{FF2B5EF4-FFF2-40B4-BE49-F238E27FC236}">
                  <a16:creationId xmlns:a16="http://schemas.microsoft.com/office/drawing/2014/main" id="{54ABC7E2-FED0-7D4A-9AC6-554CFAB56E58}"/>
                </a:ext>
              </a:extLst>
            </p:cNvPr>
            <p:cNvGrpSpPr/>
            <p:nvPr/>
          </p:nvGrpSpPr>
          <p:grpSpPr>
            <a:xfrm>
              <a:off x="6633977" y="4011685"/>
              <a:ext cx="4537066" cy="607539"/>
              <a:chOff x="6633977" y="4050580"/>
              <a:chExt cx="4537066" cy="607539"/>
            </a:xfrm>
          </p:grpSpPr>
          <p:sp>
            <p:nvSpPr>
              <p:cNvPr id="33" name="Oval 32">
                <a:extLst>
                  <a:ext uri="{FF2B5EF4-FFF2-40B4-BE49-F238E27FC236}">
                    <a16:creationId xmlns:a16="http://schemas.microsoft.com/office/drawing/2014/main" id="{D526064C-2038-8F42-868A-C8D3F04204E3}"/>
                  </a:ext>
                </a:extLst>
              </p:cNvPr>
              <p:cNvSpPr/>
              <p:nvPr/>
            </p:nvSpPr>
            <p:spPr>
              <a:xfrm>
                <a:off x="6633977" y="4110304"/>
                <a:ext cx="334903" cy="3349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400" dirty="0">
                    <a:solidFill>
                      <a:schemeClr val="accent3"/>
                    </a:solidFill>
                  </a:rPr>
                  <a:t>6</a:t>
                </a:r>
              </a:p>
            </p:txBody>
          </p:sp>
          <p:sp>
            <p:nvSpPr>
              <p:cNvPr id="34" name="Rectangle 33">
                <a:extLst>
                  <a:ext uri="{FF2B5EF4-FFF2-40B4-BE49-F238E27FC236}">
                    <a16:creationId xmlns:a16="http://schemas.microsoft.com/office/drawing/2014/main" id="{66B33942-451D-5E46-8BF1-71711A28F610}"/>
                  </a:ext>
                </a:extLst>
              </p:cNvPr>
              <p:cNvSpPr/>
              <p:nvPr/>
            </p:nvSpPr>
            <p:spPr>
              <a:xfrm>
                <a:off x="6863893" y="4050580"/>
                <a:ext cx="4307150" cy="607539"/>
              </a:xfrm>
              <a:prstGeom prst="rect">
                <a:avLst/>
              </a:prstGeom>
            </p:spPr>
            <p:txBody>
              <a:bodyPr wrap="square" lIns="0" numCol="1" spcCol="365760">
                <a:spAutoFit/>
              </a:bodyPr>
              <a:lstStyle/>
              <a:p>
                <a:pPr marL="228600" lvl="1">
                  <a:lnSpc>
                    <a:spcPct val="107000"/>
                  </a:lnSpc>
                  <a:spcAft>
                    <a:spcPts val="1800"/>
                  </a:spcAft>
                </a:pPr>
                <a:r>
                  <a:rPr lang="en-US" dirty="0">
                    <a:latin typeface="Calibri" panose="020F0502020204030204" pitchFamily="34" charset="0"/>
                    <a:ea typeface="MS Mincho"/>
                    <a:cs typeface="Calibri" panose="020F0502020204030204" pitchFamily="34" charset="0"/>
                  </a:rPr>
                  <a:t>Align on demand generation </a:t>
                </a:r>
                <a:br>
                  <a:rPr lang="en-US" dirty="0">
                    <a:latin typeface="Calibri" panose="020F0502020204030204" pitchFamily="34" charset="0"/>
                    <a:ea typeface="MS Mincho"/>
                    <a:cs typeface="Calibri" panose="020F0502020204030204" pitchFamily="34" charset="0"/>
                  </a:rPr>
                </a:br>
                <a:r>
                  <a:rPr lang="en-US" dirty="0">
                    <a:latin typeface="Calibri" panose="020F0502020204030204" pitchFamily="34" charset="0"/>
                    <a:ea typeface="MS Mincho"/>
                    <a:cs typeface="Calibri" panose="020F0502020204030204" pitchFamily="34" charset="0"/>
                  </a:rPr>
                  <a:t>strategy and materials</a:t>
                </a:r>
              </a:p>
            </p:txBody>
          </p:sp>
        </p:grpSp>
        <p:grpSp>
          <p:nvGrpSpPr>
            <p:cNvPr id="18" name="Group 17">
              <a:extLst>
                <a:ext uri="{FF2B5EF4-FFF2-40B4-BE49-F238E27FC236}">
                  <a16:creationId xmlns:a16="http://schemas.microsoft.com/office/drawing/2014/main" id="{5CF76E53-B39D-6C45-9407-926F34C21700}"/>
                </a:ext>
              </a:extLst>
            </p:cNvPr>
            <p:cNvGrpSpPr/>
            <p:nvPr/>
          </p:nvGrpSpPr>
          <p:grpSpPr>
            <a:xfrm>
              <a:off x="6633977" y="5103953"/>
              <a:ext cx="3735057" cy="337240"/>
              <a:chOff x="6633977" y="4716822"/>
              <a:chExt cx="3735057" cy="337240"/>
            </a:xfrm>
          </p:grpSpPr>
          <p:sp>
            <p:nvSpPr>
              <p:cNvPr id="31" name="Oval 30">
                <a:extLst>
                  <a:ext uri="{FF2B5EF4-FFF2-40B4-BE49-F238E27FC236}">
                    <a16:creationId xmlns:a16="http://schemas.microsoft.com/office/drawing/2014/main" id="{95586379-B833-6243-BDE7-C117C12CAF33}"/>
                  </a:ext>
                </a:extLst>
              </p:cNvPr>
              <p:cNvSpPr/>
              <p:nvPr/>
            </p:nvSpPr>
            <p:spPr>
              <a:xfrm>
                <a:off x="6633977" y="4719159"/>
                <a:ext cx="334903" cy="3349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bIns="64008" rtlCol="0" anchor="ctr"/>
              <a:lstStyle/>
              <a:p>
                <a:pPr algn="ctr"/>
                <a:r>
                  <a:rPr lang="en-US" sz="2400" dirty="0">
                    <a:solidFill>
                      <a:schemeClr val="accent3"/>
                    </a:solidFill>
                  </a:rPr>
                  <a:t>7</a:t>
                </a:r>
              </a:p>
            </p:txBody>
          </p:sp>
          <p:sp>
            <p:nvSpPr>
              <p:cNvPr id="32" name="Rectangle 31">
                <a:extLst>
                  <a:ext uri="{FF2B5EF4-FFF2-40B4-BE49-F238E27FC236}">
                    <a16:creationId xmlns:a16="http://schemas.microsoft.com/office/drawing/2014/main" id="{E1F5D0A1-6369-0D42-8A10-BE2F52EBE117}"/>
                  </a:ext>
                </a:extLst>
              </p:cNvPr>
              <p:cNvSpPr/>
              <p:nvPr/>
            </p:nvSpPr>
            <p:spPr>
              <a:xfrm>
                <a:off x="6877882" y="4716822"/>
                <a:ext cx="3491152" cy="332045"/>
              </a:xfrm>
              <a:prstGeom prst="rect">
                <a:avLst/>
              </a:prstGeom>
            </p:spPr>
            <p:txBody>
              <a:bodyPr wrap="square" lIns="0" numCol="1" spcCol="365760">
                <a:spAutoFit/>
              </a:bodyPr>
              <a:lstStyle/>
              <a:p>
                <a:pPr marL="228600" lvl="1">
                  <a:lnSpc>
                    <a:spcPct val="107000"/>
                  </a:lnSpc>
                  <a:spcAft>
                    <a:spcPts val="1800"/>
                  </a:spcAft>
                </a:pPr>
                <a:r>
                  <a:rPr lang="en-US" dirty="0">
                    <a:latin typeface="Calibri" panose="020F0502020204030204" pitchFamily="34" charset="0"/>
                    <a:ea typeface="MS Mincho"/>
                    <a:cs typeface="Calibri" panose="020F0502020204030204" pitchFamily="34" charset="0"/>
                  </a:rPr>
                  <a:t>Monitor introduction progress</a:t>
                </a:r>
              </a:p>
            </p:txBody>
          </p:sp>
        </p:grpSp>
        <p:grpSp>
          <p:nvGrpSpPr>
            <p:cNvPr id="19" name="Group 18">
              <a:extLst>
                <a:ext uri="{FF2B5EF4-FFF2-40B4-BE49-F238E27FC236}">
                  <a16:creationId xmlns:a16="http://schemas.microsoft.com/office/drawing/2014/main" id="{3D08D4F5-F19E-924F-AF49-312164628486}"/>
                </a:ext>
              </a:extLst>
            </p:cNvPr>
            <p:cNvGrpSpPr/>
            <p:nvPr/>
          </p:nvGrpSpPr>
          <p:grpSpPr>
            <a:xfrm>
              <a:off x="6633977" y="5785797"/>
              <a:ext cx="3038941" cy="357260"/>
              <a:chOff x="6633977" y="5371164"/>
              <a:chExt cx="3038941" cy="357260"/>
            </a:xfrm>
          </p:grpSpPr>
          <p:sp>
            <p:nvSpPr>
              <p:cNvPr id="29" name="Oval 28">
                <a:extLst>
                  <a:ext uri="{FF2B5EF4-FFF2-40B4-BE49-F238E27FC236}">
                    <a16:creationId xmlns:a16="http://schemas.microsoft.com/office/drawing/2014/main" id="{1C33FDB5-1949-2C4D-8E54-CA4B91B47E1B}"/>
                  </a:ext>
                </a:extLst>
              </p:cNvPr>
              <p:cNvSpPr/>
              <p:nvPr/>
            </p:nvSpPr>
            <p:spPr>
              <a:xfrm>
                <a:off x="6633977" y="5371164"/>
                <a:ext cx="334903" cy="3349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400" dirty="0">
                    <a:solidFill>
                      <a:schemeClr val="accent3"/>
                    </a:solidFill>
                  </a:rPr>
                  <a:t>8</a:t>
                </a:r>
              </a:p>
            </p:txBody>
          </p:sp>
          <p:sp>
            <p:nvSpPr>
              <p:cNvPr id="30" name="Rectangle 29">
                <a:extLst>
                  <a:ext uri="{FF2B5EF4-FFF2-40B4-BE49-F238E27FC236}">
                    <a16:creationId xmlns:a16="http://schemas.microsoft.com/office/drawing/2014/main" id="{878D570D-5900-374D-A34C-4B2C47A244F2}"/>
                  </a:ext>
                </a:extLst>
              </p:cNvPr>
              <p:cNvSpPr/>
              <p:nvPr/>
            </p:nvSpPr>
            <p:spPr>
              <a:xfrm>
                <a:off x="6877882" y="5396379"/>
                <a:ext cx="2795036" cy="332045"/>
              </a:xfrm>
              <a:prstGeom prst="rect">
                <a:avLst/>
              </a:prstGeom>
            </p:spPr>
            <p:txBody>
              <a:bodyPr wrap="square" lIns="0" numCol="1" spcCol="365760">
                <a:spAutoFit/>
              </a:bodyPr>
              <a:lstStyle/>
              <a:p>
                <a:pPr marL="228600" lvl="1">
                  <a:lnSpc>
                    <a:spcPct val="107000"/>
                  </a:lnSpc>
                  <a:spcAft>
                    <a:spcPts val="1800"/>
                  </a:spcAft>
                </a:pPr>
                <a:r>
                  <a:rPr lang="en-US" dirty="0">
                    <a:latin typeface="Calibri" panose="020F0502020204030204" pitchFamily="34" charset="0"/>
                    <a:ea typeface="Calibri" panose="020F0502020204030204" pitchFamily="34" charset="0"/>
                    <a:cs typeface="Calibri" panose="020F0502020204030204" pitchFamily="34" charset="0"/>
                  </a:rPr>
                  <a:t>Coordinate</a:t>
                </a:r>
                <a:endParaRPr lang="en-US" dirty="0">
                  <a:latin typeface="Calibri" panose="020F0502020204030204" pitchFamily="34" charset="0"/>
                  <a:ea typeface="MS Mincho"/>
                  <a:cs typeface="Calibri" panose="020F0502020204030204" pitchFamily="34" charset="0"/>
                </a:endParaRPr>
              </a:p>
            </p:txBody>
          </p:sp>
        </p:grpSp>
        <p:grpSp>
          <p:nvGrpSpPr>
            <p:cNvPr id="20" name="Group 19">
              <a:extLst>
                <a:ext uri="{FF2B5EF4-FFF2-40B4-BE49-F238E27FC236}">
                  <a16:creationId xmlns:a16="http://schemas.microsoft.com/office/drawing/2014/main" id="{22519FFE-004D-914B-9465-A8D3A18C1A6A}"/>
                </a:ext>
              </a:extLst>
            </p:cNvPr>
            <p:cNvGrpSpPr/>
            <p:nvPr/>
          </p:nvGrpSpPr>
          <p:grpSpPr>
            <a:xfrm>
              <a:off x="1467782" y="5083242"/>
              <a:ext cx="4634546" cy="605924"/>
              <a:chOff x="1467782" y="5139455"/>
              <a:chExt cx="4634546" cy="605924"/>
            </a:xfrm>
          </p:grpSpPr>
          <p:sp>
            <p:nvSpPr>
              <p:cNvPr id="27" name="Rectangle 26">
                <a:extLst>
                  <a:ext uri="{FF2B5EF4-FFF2-40B4-BE49-F238E27FC236}">
                    <a16:creationId xmlns:a16="http://schemas.microsoft.com/office/drawing/2014/main" id="{FB92B9E6-72C3-FB44-ABF2-1D28D713FEE7}"/>
                  </a:ext>
                </a:extLst>
              </p:cNvPr>
              <p:cNvSpPr/>
              <p:nvPr/>
            </p:nvSpPr>
            <p:spPr>
              <a:xfrm>
                <a:off x="1664083" y="5160166"/>
                <a:ext cx="4438245" cy="585213"/>
              </a:xfrm>
              <a:prstGeom prst="rect">
                <a:avLst/>
              </a:prstGeom>
            </p:spPr>
            <p:txBody>
              <a:bodyPr wrap="square" lIns="0" numCol="1" spcCol="365760">
                <a:spAutoFit/>
              </a:bodyPr>
              <a:lstStyle/>
              <a:p>
                <a:pPr marL="228600" lvl="1">
                  <a:lnSpc>
                    <a:spcPct val="107000"/>
                  </a:lnSpc>
                  <a:spcAft>
                    <a:spcPts val="1800"/>
                  </a:spcAft>
                </a:pPr>
                <a:r>
                  <a:rPr lang="en-US" dirty="0">
                    <a:latin typeface="Calibri" panose="020F0502020204030204" pitchFamily="34" charset="0"/>
                    <a:ea typeface="MS Mincho"/>
                    <a:cs typeface="Calibri" panose="020F0502020204030204" pitchFamily="34" charset="0"/>
                  </a:rPr>
                  <a:t>Identify health care worker capacity building strategy</a:t>
                </a:r>
              </a:p>
            </p:txBody>
          </p:sp>
          <p:sp>
            <p:nvSpPr>
              <p:cNvPr id="28" name="Oval 27">
                <a:extLst>
                  <a:ext uri="{FF2B5EF4-FFF2-40B4-BE49-F238E27FC236}">
                    <a16:creationId xmlns:a16="http://schemas.microsoft.com/office/drawing/2014/main" id="{F5E3F6CE-546C-4C4B-BD1E-4F77BE052917}"/>
                  </a:ext>
                </a:extLst>
              </p:cNvPr>
              <p:cNvSpPr/>
              <p:nvPr/>
            </p:nvSpPr>
            <p:spPr>
              <a:xfrm>
                <a:off x="1467782" y="5139455"/>
                <a:ext cx="334903" cy="3349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64008" rtlCol="0" anchor="ctr"/>
              <a:lstStyle/>
              <a:p>
                <a:pPr algn="ctr"/>
                <a:r>
                  <a:rPr lang="en-US" sz="2400" dirty="0">
                    <a:solidFill>
                      <a:schemeClr val="accent3"/>
                    </a:solidFill>
                  </a:rPr>
                  <a:t>3</a:t>
                </a:r>
              </a:p>
            </p:txBody>
          </p:sp>
        </p:grpSp>
        <p:sp>
          <p:nvSpPr>
            <p:cNvPr id="21" name="Rectangle 20">
              <a:extLst>
                <a:ext uri="{FF2B5EF4-FFF2-40B4-BE49-F238E27FC236}">
                  <a16:creationId xmlns:a16="http://schemas.microsoft.com/office/drawing/2014/main" id="{01024D68-1F2F-9B4C-981D-6B0C5FF5020E}"/>
                </a:ext>
              </a:extLst>
            </p:cNvPr>
            <p:cNvSpPr/>
            <p:nvPr/>
          </p:nvSpPr>
          <p:spPr>
            <a:xfrm>
              <a:off x="1467782" y="3694456"/>
              <a:ext cx="4767918"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2" name="Rectangle 21">
              <a:extLst>
                <a:ext uri="{FF2B5EF4-FFF2-40B4-BE49-F238E27FC236}">
                  <a16:creationId xmlns:a16="http://schemas.microsoft.com/office/drawing/2014/main" id="{1A2AFDB1-D849-D845-9228-65E2521F16BF}"/>
                </a:ext>
              </a:extLst>
            </p:cNvPr>
            <p:cNvSpPr/>
            <p:nvPr/>
          </p:nvSpPr>
          <p:spPr>
            <a:xfrm>
              <a:off x="1467782" y="4862856"/>
              <a:ext cx="4767918"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 name="Rectangle 22">
              <a:extLst>
                <a:ext uri="{FF2B5EF4-FFF2-40B4-BE49-F238E27FC236}">
                  <a16:creationId xmlns:a16="http://schemas.microsoft.com/office/drawing/2014/main" id="{6E1E67D2-B6F1-2048-83C5-364CBEEA531B}"/>
                </a:ext>
              </a:extLst>
            </p:cNvPr>
            <p:cNvSpPr/>
            <p:nvPr/>
          </p:nvSpPr>
          <p:spPr>
            <a:xfrm>
              <a:off x="1467782" y="5599456"/>
              <a:ext cx="4767918"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4" name="Rectangle 23">
              <a:extLst>
                <a:ext uri="{FF2B5EF4-FFF2-40B4-BE49-F238E27FC236}">
                  <a16:creationId xmlns:a16="http://schemas.microsoft.com/office/drawing/2014/main" id="{39FCD796-F815-3542-8081-113862631FB4}"/>
                </a:ext>
              </a:extLst>
            </p:cNvPr>
            <p:cNvSpPr/>
            <p:nvPr/>
          </p:nvSpPr>
          <p:spPr>
            <a:xfrm>
              <a:off x="6623982" y="3694456"/>
              <a:ext cx="4767918"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5" name="Rectangle 24">
              <a:extLst>
                <a:ext uri="{FF2B5EF4-FFF2-40B4-BE49-F238E27FC236}">
                  <a16:creationId xmlns:a16="http://schemas.microsoft.com/office/drawing/2014/main" id="{41AB78DB-19E8-644B-95C6-FFCCC82C7010}"/>
                </a:ext>
              </a:extLst>
            </p:cNvPr>
            <p:cNvSpPr/>
            <p:nvPr/>
          </p:nvSpPr>
          <p:spPr>
            <a:xfrm>
              <a:off x="6623982" y="4858545"/>
              <a:ext cx="4767918"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6" name="Rectangle 25">
              <a:extLst>
                <a:ext uri="{FF2B5EF4-FFF2-40B4-BE49-F238E27FC236}">
                  <a16:creationId xmlns:a16="http://schemas.microsoft.com/office/drawing/2014/main" id="{1D37515A-5B5F-A141-88D1-10CC946D1CBD}"/>
                </a:ext>
              </a:extLst>
            </p:cNvPr>
            <p:cNvSpPr/>
            <p:nvPr/>
          </p:nvSpPr>
          <p:spPr>
            <a:xfrm>
              <a:off x="6623982" y="5576596"/>
              <a:ext cx="4767918"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 name="Rectangle 1"/>
          <p:cNvSpPr/>
          <p:nvPr/>
        </p:nvSpPr>
        <p:spPr>
          <a:xfrm>
            <a:off x="0" y="5408584"/>
            <a:ext cx="9639759" cy="707886"/>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Note: These steps are all important, but are not necessarily linear, so do not always take place in the same sequence</a:t>
            </a:r>
          </a:p>
        </p:txBody>
      </p:sp>
      <p:sp>
        <p:nvSpPr>
          <p:cNvPr id="43" name="Rectangle 42">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1985468-1C2F-3A40-A449-54365530AB50}"/>
              </a:ext>
            </a:extLst>
          </p:cNvPr>
          <p:cNvSpPr/>
          <p:nvPr/>
        </p:nvSpPr>
        <p:spPr>
          <a:xfrm>
            <a:off x="0" y="0"/>
            <a:ext cx="12192000" cy="6908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975064" y="2120335"/>
            <a:ext cx="10857051" cy="4091889"/>
          </a:xfrm>
          <a:prstGeom prst="rect">
            <a:avLst/>
          </a:prstGeom>
        </p:spPr>
        <p:txBody>
          <a:bodyPr wrap="square">
            <a:spAutoFit/>
          </a:bodyPr>
          <a:lstStyle/>
          <a:p>
            <a:pPr marL="342900" indent="-342900">
              <a:lnSpc>
                <a:spcPct val="114000"/>
              </a:lnSpc>
              <a:buFont typeface="Arial" panose="020B0604020202020204" pitchFamily="34" charset="0"/>
              <a:buChar char="•"/>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critical step when planning to introduce any new contraceptive method is to narrow in on the rationale for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why it makes sense to introduce the method</a:t>
            </a: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where it makes sense to target or begin introduction</a:t>
            </a: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to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key introduction priorities and timelines</a:t>
            </a: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14000"/>
              </a:lnSpc>
              <a:buFont typeface="Arial" panose="020B0604020202020204" pitchFamily="34" charset="0"/>
              <a:buChar char="•"/>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4000"/>
              </a:lnSpc>
              <a:buFont typeface="Arial" panose="020B0604020202020204" pitchFamily="34" charset="0"/>
              <a:buChar char="•"/>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important that country introduction plans for the hormonal IUD be phased and focused. A phased approach allows for countries to learn about demand and to build necessary capacity during scale-up. </a:t>
            </a:r>
          </a:p>
          <a:p>
            <a:pPr marL="342900" indent="-342900">
              <a:lnSpc>
                <a:spcPct val="114000"/>
              </a:lnSpc>
              <a:buFont typeface="Arial" panose="020B0604020202020204" pitchFamily="34" charset="0"/>
              <a:buChar char="•"/>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4000"/>
              </a:lnSpc>
              <a:buFont typeface="Arial" panose="020B0604020202020204" pitchFamily="34" charset="0"/>
              <a:buChar char="•"/>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Learning about country demand from phased introductions also allows for suppliers to plan their production, and coordination can help ensure that global demand for the method does not outpace global supply. For the hormonal IUD, suppliers of quality-assured products are committed to increasing the supply availability of the hormonal IUD for low- and-middle income countries. </a:t>
            </a:r>
          </a:p>
          <a:p>
            <a:pPr marL="342900" indent="-342900">
              <a:lnSpc>
                <a:spcPct val="114000"/>
              </a:lnSpc>
              <a:buFont typeface="Arial" panose="020B0604020202020204" pitchFamily="34" charset="0"/>
              <a:buChar char="•"/>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855216" y="1606854"/>
            <a:ext cx="2335784" cy="461665"/>
          </a:xfrm>
          <a:prstGeom prst="rect">
            <a:avLst/>
          </a:prstGeom>
          <a:solidFill>
            <a:schemeClr val="bg1"/>
          </a:solidFill>
        </p:spPr>
        <p:txBody>
          <a:bodyPr wrap="square" rtlCol="0">
            <a:spAutoFit/>
          </a:bodyPr>
          <a:lstStyle/>
          <a:p>
            <a:r>
              <a:rPr lang="en-US" sz="2400" b="1" dirty="0">
                <a:solidFill>
                  <a:schemeClr val="accent3"/>
                </a:solidFill>
                <a:latin typeface="Cambria" panose="02040503050406030204" pitchFamily="18" charset="0"/>
                <a:ea typeface="MS Gothic" panose="020B0609070205080204" pitchFamily="49" charset="-128"/>
                <a:cs typeface="Times New Roman" panose="02020603050405020304" pitchFamily="18" charset="0"/>
              </a:rPr>
              <a:t>Considerations</a:t>
            </a:r>
            <a:endParaRPr lang="en-US" b="1" u="sng" dirty="0">
              <a:solidFill>
                <a:schemeClr val="accent3"/>
              </a:solidFill>
            </a:endParaRPr>
          </a:p>
        </p:txBody>
      </p:sp>
      <p:sp>
        <p:nvSpPr>
          <p:cNvPr id="5" name="TextBox 4">
            <a:extLst>
              <a:ext uri="{FF2B5EF4-FFF2-40B4-BE49-F238E27FC236}">
                <a16:creationId xmlns:a16="http://schemas.microsoft.com/office/drawing/2014/main" id="{4B84D694-29B8-394B-A39A-14E8D0E15BDA}"/>
              </a:ext>
            </a:extLst>
          </p:cNvPr>
          <p:cNvSpPr txBox="1"/>
          <p:nvPr/>
        </p:nvSpPr>
        <p:spPr>
          <a:xfrm>
            <a:off x="1834896" y="794483"/>
            <a:ext cx="9015356" cy="523220"/>
          </a:xfrm>
          <a:prstGeom prst="rect">
            <a:avLst/>
          </a:prstGeom>
          <a:noFill/>
        </p:spPr>
        <p:txBody>
          <a:bodyPr wrap="square" rtlCol="0">
            <a:spAutoFit/>
          </a:bodyPr>
          <a:lstStyle/>
          <a:p>
            <a:r>
              <a:rPr lang="en-US" sz="2800" b="1" dirty="0">
                <a:solidFill>
                  <a:schemeClr val="accent2"/>
                </a:solidFill>
              </a:rPr>
              <a:t>Establish rationale and objectives for introduction</a:t>
            </a:r>
          </a:p>
        </p:txBody>
      </p:sp>
      <p:pic>
        <p:nvPicPr>
          <p:cNvPr id="28" name="Graphic 27" descr="Line arrow: Straight outline">
            <a:extLst>
              <a:ext uri="{FF2B5EF4-FFF2-40B4-BE49-F238E27FC236}">
                <a16:creationId xmlns:a16="http://schemas.microsoft.com/office/drawing/2014/main" id="{59DDD82B-60EB-5945-9320-AA1C30BA7DBF}"/>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49444"/>
          <a:stretch/>
        </p:blipFill>
        <p:spPr>
          <a:xfrm rot="10800000">
            <a:off x="477814" y="1870737"/>
            <a:ext cx="480810" cy="914400"/>
          </a:xfrm>
          <a:prstGeom prst="rect">
            <a:avLst/>
          </a:prstGeom>
        </p:spPr>
      </p:pic>
      <p:grpSp>
        <p:nvGrpSpPr>
          <p:cNvPr id="19" name="Group 18">
            <a:extLst>
              <a:ext uri="{FF2B5EF4-FFF2-40B4-BE49-F238E27FC236}">
                <a16:creationId xmlns:a16="http://schemas.microsoft.com/office/drawing/2014/main" id="{24B8B714-35CC-F747-BC78-E199460458E7}"/>
              </a:ext>
            </a:extLst>
          </p:cNvPr>
          <p:cNvGrpSpPr/>
          <p:nvPr/>
        </p:nvGrpSpPr>
        <p:grpSpPr>
          <a:xfrm>
            <a:off x="321564" y="420077"/>
            <a:ext cx="1272032" cy="1272032"/>
            <a:chOff x="456184" y="486931"/>
            <a:chExt cx="1272032" cy="1272032"/>
          </a:xfrm>
        </p:grpSpPr>
        <p:sp>
          <p:nvSpPr>
            <p:cNvPr id="16" name="Oval 15">
              <a:extLst>
                <a:ext uri="{FF2B5EF4-FFF2-40B4-BE49-F238E27FC236}">
                  <a16:creationId xmlns:a16="http://schemas.microsoft.com/office/drawing/2014/main" id="{C93D0EC2-3119-E746-894A-C1DAAE280ECB}"/>
                </a:ext>
              </a:extLst>
            </p:cNvPr>
            <p:cNvSpPr/>
            <p:nvPr/>
          </p:nvSpPr>
          <p:spPr>
            <a:xfrm>
              <a:off x="456184" y="486931"/>
              <a:ext cx="1272032" cy="1272032"/>
            </a:xfrm>
            <a:prstGeom prst="ellipse">
              <a:avLst/>
            </a:prstGeom>
            <a:solidFill>
              <a:schemeClr val="tx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45C93EC-25E0-B842-8DAE-574BE97D8D89}"/>
                </a:ext>
              </a:extLst>
            </p:cNvPr>
            <p:cNvSpPr txBox="1"/>
            <p:nvPr/>
          </p:nvSpPr>
          <p:spPr>
            <a:xfrm>
              <a:off x="843574" y="707448"/>
              <a:ext cx="497251" cy="830997"/>
            </a:xfrm>
            <a:prstGeom prst="rect">
              <a:avLst/>
            </a:prstGeom>
            <a:noFill/>
          </p:spPr>
          <p:txBody>
            <a:bodyPr wrap="none" rtlCol="0">
              <a:spAutoFit/>
            </a:bodyPr>
            <a:lstStyle/>
            <a:p>
              <a:pPr algn="ctr"/>
              <a:r>
                <a:rPr lang="en-US" sz="4800" b="1" dirty="0">
                  <a:solidFill>
                    <a:schemeClr val="bg1"/>
                  </a:solidFill>
                  <a:latin typeface="Avenir Black" panose="02000503020000020003" pitchFamily="2" charset="0"/>
                </a:rPr>
                <a:t>1</a:t>
              </a:r>
            </a:p>
          </p:txBody>
        </p:sp>
      </p:grpSp>
      <p:sp>
        <p:nvSpPr>
          <p:cNvPr id="12" name="Rectangle 11">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196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1DE19D-88AF-4D4A-B665-5E74EA702476}"/>
              </a:ext>
            </a:extLst>
          </p:cNvPr>
          <p:cNvSpPr>
            <a:spLocks noGrp="1"/>
          </p:cNvSpPr>
          <p:nvPr>
            <p:ph type="body" sz="quarter" idx="12"/>
          </p:nvPr>
        </p:nvSpPr>
        <p:spPr/>
        <p:txBody>
          <a:bodyPr>
            <a:normAutofit lnSpcReduction="10000"/>
          </a:bodyPr>
          <a:lstStyle/>
          <a:p>
            <a:r>
              <a:rPr lang="en-US" dirty="0"/>
              <a:t>Considerations</a:t>
            </a:r>
          </a:p>
        </p:txBody>
      </p:sp>
      <p:sp>
        <p:nvSpPr>
          <p:cNvPr id="9" name="Text Placeholder 8">
            <a:extLst>
              <a:ext uri="{FF2B5EF4-FFF2-40B4-BE49-F238E27FC236}">
                <a16:creationId xmlns:a16="http://schemas.microsoft.com/office/drawing/2014/main" id="{9BE8CFD5-57AA-4365-AEC5-499C9DDF88E7}"/>
              </a:ext>
            </a:extLst>
          </p:cNvPr>
          <p:cNvSpPr>
            <a:spLocks noGrp="1"/>
          </p:cNvSpPr>
          <p:nvPr>
            <p:ph type="body" sz="quarter" idx="10"/>
          </p:nvPr>
        </p:nvSpPr>
        <p:spPr/>
        <p:txBody>
          <a:bodyPr>
            <a:noAutofit/>
          </a:bodyPr>
          <a:lstStyle/>
          <a:p>
            <a:r>
              <a:rPr lang="en-US" sz="1650" dirty="0"/>
              <a:t>1</a:t>
            </a:r>
          </a:p>
        </p:txBody>
      </p:sp>
      <p:sp>
        <p:nvSpPr>
          <p:cNvPr id="11" name="Text Placeholder 10">
            <a:extLst>
              <a:ext uri="{FF2B5EF4-FFF2-40B4-BE49-F238E27FC236}">
                <a16:creationId xmlns:a16="http://schemas.microsoft.com/office/drawing/2014/main" id="{0A7B6D40-A587-4083-B932-A86E09A6E364}"/>
              </a:ext>
            </a:extLst>
          </p:cNvPr>
          <p:cNvSpPr>
            <a:spLocks noGrp="1"/>
          </p:cNvSpPr>
          <p:nvPr>
            <p:ph type="body" sz="quarter" idx="11"/>
          </p:nvPr>
        </p:nvSpPr>
        <p:spPr/>
        <p:txBody>
          <a:bodyPr vert="horz" lIns="91440" tIns="45720" rIns="91440" bIns="45720" rtlCol="0" anchor="t">
            <a:normAutofit/>
          </a:bodyPr>
          <a:lstStyle/>
          <a:p>
            <a:r>
              <a:rPr lang="en-US" dirty="0"/>
              <a:t>Establish rationale and objectives for introduction</a:t>
            </a:r>
          </a:p>
        </p:txBody>
      </p:sp>
      <p:sp>
        <p:nvSpPr>
          <p:cNvPr id="12" name="Rectangle 11"/>
          <p:cNvSpPr/>
          <p:nvPr/>
        </p:nvSpPr>
        <p:spPr>
          <a:xfrm>
            <a:off x="829249" y="1796281"/>
            <a:ext cx="10672361" cy="369332"/>
          </a:xfrm>
          <a:prstGeom prst="rect">
            <a:avLst/>
          </a:prstGeom>
          <a:noFill/>
        </p:spPr>
        <p:txBody>
          <a:bodyPr wrap="square" rtlCol="0">
            <a:spAutoFit/>
          </a:bodyPr>
          <a:lstStyle/>
          <a:p>
            <a:pPr algn="ctr"/>
            <a:r>
              <a:rPr lang="en-US" b="1" dirty="0">
                <a:solidFill>
                  <a:schemeClr val="accent5">
                    <a:lumMod val="50000"/>
                  </a:schemeClr>
                </a:solidFill>
              </a:rPr>
              <a:t>When making a decision to add a new method or product to the method mix, consider the following:</a:t>
            </a:r>
          </a:p>
        </p:txBody>
      </p:sp>
      <p:sp>
        <p:nvSpPr>
          <p:cNvPr id="5" name="Rectangle 4"/>
          <p:cNvSpPr/>
          <p:nvPr/>
        </p:nvSpPr>
        <p:spPr>
          <a:xfrm>
            <a:off x="1724923" y="2271715"/>
            <a:ext cx="9227984" cy="3739485"/>
          </a:xfrm>
          <a:prstGeom prst="rect">
            <a:avLst/>
          </a:prstGeom>
          <a:solidFill>
            <a:schemeClr val="tx2">
              <a:lumMod val="20000"/>
              <a:lumOff val="80000"/>
            </a:schemeClr>
          </a:solidFill>
        </p:spPr>
        <p:txBody>
          <a:bodyPr wrap="square">
            <a:spAutoFit/>
          </a:bodyPr>
          <a:lstStyle/>
          <a:p>
            <a:pPr marL="285750" indent="-285750">
              <a:lnSpc>
                <a:spcPct val="115000"/>
              </a:lnSpc>
              <a:spcAft>
                <a:spcPts val="600"/>
              </a:spcAft>
              <a:buClr>
                <a:schemeClr val="accent3"/>
              </a:buClr>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Clinical benefits</a:t>
            </a:r>
            <a:r>
              <a:rPr lang="en-US" sz="2000" dirty="0">
                <a:latin typeface="Calibri" panose="020F0502020204030204" pitchFamily="34" charset="0"/>
                <a:ea typeface="Calibri" panose="020F0502020204030204" pitchFamily="34" charset="0"/>
                <a:cs typeface="Calibri" panose="020F0502020204030204" pitchFamily="34" charset="0"/>
              </a:rPr>
              <a:t>, e.g. efficacy, side effects, duration</a:t>
            </a:r>
            <a:r>
              <a:rPr lang="en-US" dirty="0"/>
              <a:t>, </a:t>
            </a:r>
            <a:r>
              <a:rPr lang="en-US" sz="2000" dirty="0">
                <a:latin typeface="Calibri" panose="020F0502020204030204" pitchFamily="34" charset="0"/>
                <a:ea typeface="Calibri" panose="020F0502020204030204" pitchFamily="34" charset="0"/>
                <a:cs typeface="Calibri" panose="020F0502020204030204" pitchFamily="34" charset="0"/>
              </a:rPr>
              <a:t>non-contraceptive benefits</a:t>
            </a:r>
          </a:p>
          <a:p>
            <a:pPr marL="285750" indent="-285750">
              <a:lnSpc>
                <a:spcPct val="115000"/>
              </a:lnSpc>
              <a:spcAft>
                <a:spcPts val="600"/>
              </a:spcAft>
              <a:buClr>
                <a:schemeClr val="accent3"/>
              </a:buClr>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Client preferences</a:t>
            </a:r>
            <a:r>
              <a:rPr lang="en-US" sz="2000" dirty="0">
                <a:latin typeface="Calibri" panose="020F0502020204030204" pitchFamily="34" charset="0"/>
                <a:ea typeface="Calibri" panose="020F0502020204030204" pitchFamily="34" charset="0"/>
                <a:cs typeface="Calibri" panose="020F0502020204030204" pitchFamily="34" charset="0"/>
              </a:rPr>
              <a:t>, e.g. expanded contraceptive choice, opportunity to reach new users, increase satisfaction</a:t>
            </a:r>
          </a:p>
          <a:p>
            <a:pPr marL="285750" indent="-285750">
              <a:lnSpc>
                <a:spcPct val="115000"/>
              </a:lnSpc>
              <a:spcAft>
                <a:spcPts val="600"/>
              </a:spcAft>
              <a:buClr>
                <a:schemeClr val="accent3"/>
              </a:buClr>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Lifestyle benefits</a:t>
            </a:r>
            <a:r>
              <a:rPr lang="en-US" sz="2000" dirty="0">
                <a:latin typeface="Calibri" panose="020F0502020204030204" pitchFamily="34" charset="0"/>
                <a:ea typeface="Calibri" panose="020F0502020204030204" pitchFamily="34" charset="0"/>
                <a:cs typeface="Calibri" panose="020F0502020204030204" pitchFamily="34" charset="0"/>
              </a:rPr>
              <a:t>, e.g. convenience, discretion</a:t>
            </a:r>
          </a:p>
          <a:p>
            <a:pPr marL="285750" indent="-285750">
              <a:lnSpc>
                <a:spcPct val="115000"/>
              </a:lnSpc>
              <a:spcAft>
                <a:spcPts val="600"/>
              </a:spcAft>
              <a:buClr>
                <a:schemeClr val="accent3"/>
              </a:buClr>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Costs</a:t>
            </a:r>
            <a:r>
              <a:rPr lang="en-US" sz="2000" dirty="0">
                <a:latin typeface="Calibri" panose="020F0502020204030204" pitchFamily="34" charset="0"/>
                <a:ea typeface="Calibri" panose="020F0502020204030204" pitchFamily="34" charset="0"/>
                <a:cs typeface="Calibri" panose="020F0502020204030204" pitchFamily="34" charset="0"/>
              </a:rPr>
              <a:t>, e.g. costs of introduction and inclusion in method mix, costs to users</a:t>
            </a:r>
          </a:p>
          <a:p>
            <a:pPr marL="285750" indent="-285750">
              <a:lnSpc>
                <a:spcPct val="115000"/>
              </a:lnSpc>
              <a:spcAft>
                <a:spcPts val="600"/>
              </a:spcAft>
              <a:buClr>
                <a:schemeClr val="accent3"/>
              </a:buClr>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Method availability</a:t>
            </a:r>
            <a:r>
              <a:rPr lang="en-US" sz="2000" dirty="0">
                <a:latin typeface="Calibri" panose="020F0502020204030204" pitchFamily="34" charset="0"/>
                <a:ea typeface="Calibri" panose="020F0502020204030204" pitchFamily="34" charset="0"/>
                <a:cs typeface="Calibri" panose="020F0502020204030204" pitchFamily="34" charset="0"/>
              </a:rPr>
              <a:t>, e.g. number of quality-assured suppliers and product production </a:t>
            </a:r>
          </a:p>
          <a:p>
            <a:pPr marL="285750" indent="-285750">
              <a:lnSpc>
                <a:spcPct val="115000"/>
              </a:lnSpc>
              <a:spcAft>
                <a:spcPts val="600"/>
              </a:spcAft>
              <a:buClr>
                <a:schemeClr val="accent3"/>
              </a:buClr>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Program complexity</a:t>
            </a:r>
            <a:r>
              <a:rPr lang="en-US" sz="2000" dirty="0">
                <a:latin typeface="Calibri" panose="020F0502020204030204" pitchFamily="34" charset="0"/>
                <a:ea typeface="Calibri" panose="020F0502020204030204" pitchFamily="34" charset="0"/>
                <a:cs typeface="Calibri" panose="020F0502020204030204" pitchFamily="34" charset="0"/>
              </a:rPr>
              <a:t>, e.g. health care worker training needs</a:t>
            </a:r>
          </a:p>
          <a:p>
            <a:pPr marL="285750" indent="-285750">
              <a:lnSpc>
                <a:spcPct val="115000"/>
              </a:lnSpc>
              <a:spcAft>
                <a:spcPts val="600"/>
              </a:spcAft>
              <a:buClr>
                <a:schemeClr val="accent3"/>
              </a:buClr>
              <a:buFont typeface="Arial" panose="020B0604020202020204" pitchFamily="34" charset="0"/>
              <a:buChar char="•"/>
            </a:pPr>
            <a:r>
              <a:rPr lang="en-US" sz="2000"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Placement </a:t>
            </a:r>
            <a:r>
              <a:rPr lang="en-US" sz="2000" dirty="0">
                <a:latin typeface="Calibri" panose="020F0502020204030204" pitchFamily="34" charset="0"/>
                <a:ea typeface="Calibri" panose="020F0502020204030204" pitchFamily="34" charset="0"/>
                <a:cs typeface="Calibri" panose="020F0502020204030204" pitchFamily="34" charset="0"/>
              </a:rPr>
              <a:t>e.g. integration into supply chain, private and/or public sector</a:t>
            </a:r>
          </a:p>
        </p:txBody>
      </p:sp>
      <p:pic>
        <p:nvPicPr>
          <p:cNvPr id="7" name="Graphic 27" descr="Line arrow: Straight outline">
            <a:extLst>
              <a:ext uri="{FF2B5EF4-FFF2-40B4-BE49-F238E27FC236}">
                <a16:creationId xmlns:a16="http://schemas.microsoft.com/office/drawing/2014/main" id="{59DDD82B-60EB-5945-9320-AA1C30BA7DBF}"/>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444"/>
          <a:stretch/>
        </p:blipFill>
        <p:spPr>
          <a:xfrm rot="10800000">
            <a:off x="369636" y="1523747"/>
            <a:ext cx="462280" cy="914400"/>
          </a:xfrm>
          <a:prstGeom prst="rect">
            <a:avLst/>
          </a:prstGeom>
        </p:spPr>
      </p:pic>
      <p:sp>
        <p:nvSpPr>
          <p:cNvPr id="8" name="Rectangle 7">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87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p:cNvSpPr/>
          <p:nvPr/>
        </p:nvSpPr>
        <p:spPr>
          <a:xfrm>
            <a:off x="2024380" y="1805378"/>
            <a:ext cx="7302500" cy="729430"/>
          </a:xfrm>
          <a:prstGeom prst="rect">
            <a:avLst/>
          </a:prstGeom>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Make determination for method introduction based on assessment of benefits and drawbacks and understanding of target market for method</a:t>
            </a:r>
          </a:p>
        </p:txBody>
      </p:sp>
      <p:grpSp>
        <p:nvGrpSpPr>
          <p:cNvPr id="31" name="Group 30">
            <a:extLst>
              <a:ext uri="{FF2B5EF4-FFF2-40B4-BE49-F238E27FC236}">
                <a16:creationId xmlns:a16="http://schemas.microsoft.com/office/drawing/2014/main" id="{C57B9DDB-F18D-DC40-B7FF-EFE6258348E9}"/>
              </a:ext>
            </a:extLst>
          </p:cNvPr>
          <p:cNvGrpSpPr/>
          <p:nvPr/>
        </p:nvGrpSpPr>
        <p:grpSpPr>
          <a:xfrm>
            <a:off x="0" y="0"/>
            <a:ext cx="12192000" cy="690879"/>
            <a:chOff x="0" y="0"/>
            <a:chExt cx="12192000" cy="690879"/>
          </a:xfrm>
        </p:grpSpPr>
        <p:sp>
          <p:nvSpPr>
            <p:cNvPr id="17" name="Rectangle 16">
              <a:extLst>
                <a:ext uri="{FF2B5EF4-FFF2-40B4-BE49-F238E27FC236}">
                  <a16:creationId xmlns:a16="http://schemas.microsoft.com/office/drawing/2014/main" id="{508172C1-5F45-1E47-B21E-63AF2763A195}"/>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3105EFC-6C0E-FC44-BB68-B88B0F51F73E}"/>
                </a:ext>
              </a:extLst>
            </p:cNvPr>
            <p:cNvGrpSpPr/>
            <p:nvPr/>
          </p:nvGrpSpPr>
          <p:grpSpPr>
            <a:xfrm>
              <a:off x="343418" y="185149"/>
              <a:ext cx="313921" cy="339763"/>
              <a:chOff x="799707" y="768026"/>
              <a:chExt cx="584985" cy="633139"/>
            </a:xfrm>
          </p:grpSpPr>
          <p:sp>
            <p:nvSpPr>
              <p:cNvPr id="7" name="Oval 6">
                <a:extLst>
                  <a:ext uri="{FF2B5EF4-FFF2-40B4-BE49-F238E27FC236}">
                    <a16:creationId xmlns:a16="http://schemas.microsoft.com/office/drawing/2014/main" id="{BACBDE8A-FDED-C848-A4ED-00565765DAB9}"/>
                  </a:ext>
                </a:extLst>
              </p:cNvPr>
              <p:cNvSpPr/>
              <p:nvPr/>
            </p:nvSpPr>
            <p:spPr>
              <a:xfrm>
                <a:off x="799707" y="768026"/>
                <a:ext cx="584985" cy="5849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929818D-EBEF-B442-B569-EE1DBBB63633}"/>
                  </a:ext>
                </a:extLst>
              </p:cNvPr>
              <p:cNvSpPr txBox="1"/>
              <p:nvPr/>
            </p:nvSpPr>
            <p:spPr>
              <a:xfrm>
                <a:off x="820045" y="770279"/>
                <a:ext cx="538288" cy="630886"/>
              </a:xfrm>
              <a:prstGeom prst="rect">
                <a:avLst/>
              </a:prstGeom>
              <a:noFill/>
            </p:spPr>
            <p:txBody>
              <a:bodyPr wrap="none" rtlCol="0">
                <a:spAutoFit/>
              </a:bodyPr>
              <a:lstStyle/>
              <a:p>
                <a:pPr algn="ctr"/>
                <a:r>
                  <a:rPr lang="en-US" sz="1600" b="1" dirty="0">
                    <a:solidFill>
                      <a:schemeClr val="tx2">
                        <a:lumMod val="75000"/>
                      </a:schemeClr>
                    </a:solidFill>
                    <a:latin typeface="Avenir Black" panose="02000503020000020003" pitchFamily="2" charset="0"/>
                  </a:rPr>
                  <a:t>1</a:t>
                </a:r>
              </a:p>
            </p:txBody>
          </p:sp>
        </p:grpSp>
        <p:sp>
          <p:nvSpPr>
            <p:cNvPr id="11" name="TextBox 10">
              <a:extLst>
                <a:ext uri="{FF2B5EF4-FFF2-40B4-BE49-F238E27FC236}">
                  <a16:creationId xmlns:a16="http://schemas.microsoft.com/office/drawing/2014/main" id="{AC066539-A44E-CB45-9473-2E37BB813FD5}"/>
                </a:ext>
              </a:extLst>
            </p:cNvPr>
            <p:cNvSpPr txBox="1"/>
            <p:nvPr/>
          </p:nvSpPr>
          <p:spPr>
            <a:xfrm>
              <a:off x="703360" y="135542"/>
              <a:ext cx="7836312" cy="400110"/>
            </a:xfrm>
            <a:prstGeom prst="rect">
              <a:avLst/>
            </a:prstGeom>
            <a:noFill/>
          </p:spPr>
          <p:txBody>
            <a:bodyPr wrap="square" rtlCol="0">
              <a:spAutoFit/>
            </a:bodyPr>
            <a:lstStyle/>
            <a:p>
              <a:r>
                <a:rPr lang="en-US" sz="2000" dirty="0">
                  <a:solidFill>
                    <a:schemeClr val="bg1"/>
                  </a:solidFill>
                </a:rPr>
                <a:t>Establish rationale and objectives for introduction</a:t>
              </a:r>
            </a:p>
          </p:txBody>
        </p:sp>
      </p:grpSp>
      <p:sp>
        <p:nvSpPr>
          <p:cNvPr id="12" name="TextBox 11">
            <a:extLst>
              <a:ext uri="{FF2B5EF4-FFF2-40B4-BE49-F238E27FC236}">
                <a16:creationId xmlns:a16="http://schemas.microsoft.com/office/drawing/2014/main" id="{4F6DB5F0-D119-B64B-B80F-593BA7B11308}"/>
              </a:ext>
            </a:extLst>
          </p:cNvPr>
          <p:cNvSpPr txBox="1"/>
          <p:nvPr/>
        </p:nvSpPr>
        <p:spPr>
          <a:xfrm>
            <a:off x="1855216" y="1169974"/>
            <a:ext cx="2335784" cy="461665"/>
          </a:xfrm>
          <a:prstGeom prst="rect">
            <a:avLst/>
          </a:prstGeom>
          <a:solidFill>
            <a:schemeClr val="bg1"/>
          </a:solidFill>
        </p:spPr>
        <p:txBody>
          <a:bodyPr wrap="square" rtlCol="0">
            <a:spAutoFit/>
          </a:bodyPr>
          <a:lstStyle/>
          <a:p>
            <a:r>
              <a:rPr lang="en-US" sz="2400" b="1" dirty="0">
                <a:solidFill>
                  <a:schemeClr val="accent3"/>
                </a:solidFill>
                <a:latin typeface="Cambria" panose="02040503050406030204" pitchFamily="18" charset="0"/>
                <a:ea typeface="MS Gothic" panose="020B0609070205080204" pitchFamily="49" charset="-128"/>
                <a:cs typeface="Times New Roman" panose="02020603050405020304" pitchFamily="18" charset="0"/>
              </a:rPr>
              <a:t>Checklist</a:t>
            </a:r>
            <a:endParaRPr lang="en-US" b="1" u="sng" dirty="0">
              <a:solidFill>
                <a:schemeClr val="accent3"/>
              </a:solidFill>
            </a:endParaRPr>
          </a:p>
        </p:txBody>
      </p:sp>
      <p:pic>
        <p:nvPicPr>
          <p:cNvPr id="5" name="Graphic 4" descr="Checkmark outline">
            <a:extLst>
              <a:ext uri="{FF2B5EF4-FFF2-40B4-BE49-F238E27FC236}">
                <a16:creationId xmlns:a16="http://schemas.microsoft.com/office/drawing/2014/main" id="{C4455BE2-8744-0741-88F4-E83F517C51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5440" y="1815478"/>
            <a:ext cx="406400" cy="406400"/>
          </a:xfrm>
          <a:prstGeom prst="rect">
            <a:avLst/>
          </a:prstGeom>
        </p:spPr>
      </p:pic>
      <p:pic>
        <p:nvPicPr>
          <p:cNvPr id="13" name="Graphic 12" descr="Checkmark outline">
            <a:extLst>
              <a:ext uri="{FF2B5EF4-FFF2-40B4-BE49-F238E27FC236}">
                <a16:creationId xmlns:a16="http://schemas.microsoft.com/office/drawing/2014/main" id="{1B4666E2-CBFB-FD48-89DA-D7F98B1AF7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5440" y="2918285"/>
            <a:ext cx="406400" cy="406400"/>
          </a:xfrm>
          <a:prstGeom prst="rect">
            <a:avLst/>
          </a:prstGeom>
        </p:spPr>
      </p:pic>
      <p:pic>
        <p:nvPicPr>
          <p:cNvPr id="14" name="Graphic 13" descr="Checkmark outline">
            <a:extLst>
              <a:ext uri="{FF2B5EF4-FFF2-40B4-BE49-F238E27FC236}">
                <a16:creationId xmlns:a16="http://schemas.microsoft.com/office/drawing/2014/main" id="{B350BB1B-07B7-E349-B5B0-2BD5E60AA25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5440" y="4126832"/>
            <a:ext cx="406400" cy="406400"/>
          </a:xfrm>
          <a:prstGeom prst="rect">
            <a:avLst/>
          </a:prstGeom>
        </p:spPr>
      </p:pic>
      <p:sp>
        <p:nvSpPr>
          <p:cNvPr id="18" name="Rectangle 17">
            <a:extLst>
              <a:ext uri="{FF2B5EF4-FFF2-40B4-BE49-F238E27FC236}">
                <a16:creationId xmlns:a16="http://schemas.microsoft.com/office/drawing/2014/main" id="{2A5AEEA5-740D-9D41-9A19-5C85ED09939A}"/>
              </a:ext>
            </a:extLst>
          </p:cNvPr>
          <p:cNvSpPr/>
          <p:nvPr/>
        </p:nvSpPr>
        <p:spPr>
          <a:xfrm>
            <a:off x="2021840" y="2689824"/>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6CC8B63-BDF8-C340-B408-3092904D6E7A}"/>
              </a:ext>
            </a:extLst>
          </p:cNvPr>
          <p:cNvSpPr/>
          <p:nvPr/>
        </p:nvSpPr>
        <p:spPr>
          <a:xfrm>
            <a:off x="2024380" y="2918345"/>
            <a:ext cx="7160260" cy="729430"/>
          </a:xfrm>
          <a:prstGeom prst="rect">
            <a:avLst/>
          </a:prstGeom>
        </p:spPr>
        <p:txBody>
          <a:bodyPr wrap="square">
            <a:spAutoFit/>
          </a:bodyPr>
          <a:lstStyle/>
          <a:p>
            <a:pPr marR="0" lvl="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hlinkClick r:id="rId7"/>
              </a:rPr>
              <a:t>Engage with the Hormonal IUD Access Group</a:t>
            </a:r>
            <a:r>
              <a:rPr lang="en-US" dirty="0">
                <a:latin typeface="Calibri" panose="020F0502020204030204" pitchFamily="34" charset="0"/>
                <a:ea typeface="Calibri" panose="020F0502020204030204" pitchFamily="34" charset="0"/>
                <a:cs typeface="Times New Roman" panose="02020603050405020304" pitchFamily="18" charset="0"/>
              </a:rPr>
              <a:t> on feasibility of scope and potential timelines for introduction</a:t>
            </a:r>
          </a:p>
        </p:txBody>
      </p:sp>
      <p:sp>
        <p:nvSpPr>
          <p:cNvPr id="20" name="Rectangle 19">
            <a:extLst>
              <a:ext uri="{FF2B5EF4-FFF2-40B4-BE49-F238E27FC236}">
                <a16:creationId xmlns:a16="http://schemas.microsoft.com/office/drawing/2014/main" id="{7AADA13C-779E-3946-A2F7-C1473DDD5B79}"/>
              </a:ext>
            </a:extLst>
          </p:cNvPr>
          <p:cNvSpPr/>
          <p:nvPr/>
        </p:nvSpPr>
        <p:spPr>
          <a:xfrm>
            <a:off x="2024380" y="4157865"/>
            <a:ext cx="6631940" cy="710707"/>
          </a:xfrm>
          <a:prstGeom prst="rect">
            <a:avLst/>
          </a:prstGeom>
        </p:spPr>
        <p:txBody>
          <a:bodyPr wrap="square">
            <a:spAutoFit/>
          </a:bodyPr>
          <a:lstStyle/>
          <a:p>
            <a:pPr marR="0" lvl="0">
              <a:lnSpc>
                <a:spcPct val="115000"/>
              </a:lnSpc>
              <a:spcBef>
                <a:spcPts val="0"/>
              </a:spcBef>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Build consensus on introduction priorities among key stakeholders and document rationale and objectives/timelines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8F5DB118-A43F-7E4B-AD8F-4253A53BE02B}"/>
              </a:ext>
            </a:extLst>
          </p:cNvPr>
          <p:cNvSpPr/>
          <p:nvPr/>
        </p:nvSpPr>
        <p:spPr>
          <a:xfrm>
            <a:off x="2021840" y="3888704"/>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353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3A09EA-5AD5-E242-84C9-6F43BAD438CA}"/>
              </a:ext>
            </a:extLst>
          </p:cNvPr>
          <p:cNvSpPr>
            <a:spLocks noGrp="1"/>
          </p:cNvSpPr>
          <p:nvPr>
            <p:ph type="body" sz="quarter" idx="10"/>
          </p:nvPr>
        </p:nvSpPr>
        <p:spPr>
          <a:xfrm>
            <a:off x="5270309" y="2524514"/>
            <a:ext cx="6507163" cy="2886900"/>
          </a:xfrm>
        </p:spPr>
        <p:txBody>
          <a:bodyPr/>
          <a:lstStyle/>
          <a:p>
            <a:endParaRPr lang="en-US" dirty="0"/>
          </a:p>
        </p:txBody>
      </p:sp>
      <p:pic>
        <p:nvPicPr>
          <p:cNvPr id="70" name="Picture 69">
            <a:extLst>
              <a:ext uri="{FF2B5EF4-FFF2-40B4-BE49-F238E27FC236}">
                <a16:creationId xmlns:a16="http://schemas.microsoft.com/office/drawing/2014/main" id="{14C68B21-4211-4148-8510-42AA8C276E58}"/>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25914" t="31379" r="857" b="58176"/>
          <a:stretch/>
        </p:blipFill>
        <p:spPr>
          <a:xfrm flipH="1" flipV="1">
            <a:off x="103363" y="1255155"/>
            <a:ext cx="3404451" cy="393558"/>
          </a:xfrm>
          <a:prstGeom prst="rect">
            <a:avLst/>
          </a:prstGeom>
        </p:spPr>
      </p:pic>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81B82914-585C-F248-8FD9-C62364A975D5}"/>
              </a:ext>
            </a:extLst>
          </p:cNvPr>
          <p:cNvSpPr txBox="1"/>
          <p:nvPr/>
        </p:nvSpPr>
        <p:spPr>
          <a:xfrm>
            <a:off x="5354011" y="2096745"/>
            <a:ext cx="4242816" cy="369332"/>
          </a:xfrm>
          <a:prstGeom prst="rect">
            <a:avLst/>
          </a:prstGeom>
          <a:noFill/>
        </p:spPr>
        <p:txBody>
          <a:bodyPr wrap="square" rtlCol="0">
            <a:spAutoFit/>
          </a:bodyPr>
          <a:lstStyle/>
          <a:p>
            <a:r>
              <a:rPr lang="en-US" dirty="0">
                <a:solidFill>
                  <a:schemeClr val="tx1">
                    <a:lumMod val="50000"/>
                    <a:lumOff val="50000"/>
                  </a:schemeClr>
                </a:solidFill>
                <a:latin typeface="Cambria" panose="02040503050406030204" pitchFamily="18" charset="0"/>
              </a:rPr>
              <a:t>Answer</a:t>
            </a:r>
          </a:p>
        </p:txBody>
      </p:sp>
      <p:sp>
        <p:nvSpPr>
          <p:cNvPr id="68" name="TextBox 67">
            <a:extLst>
              <a:ext uri="{FF2B5EF4-FFF2-40B4-BE49-F238E27FC236}">
                <a16:creationId xmlns:a16="http://schemas.microsoft.com/office/drawing/2014/main" id="{CA1041E2-77A4-3442-80E2-C7FFEC40FBCC}"/>
              </a:ext>
            </a:extLst>
          </p:cNvPr>
          <p:cNvSpPr txBox="1"/>
          <p:nvPr/>
        </p:nvSpPr>
        <p:spPr>
          <a:xfrm>
            <a:off x="378212" y="321168"/>
            <a:ext cx="5706049" cy="369332"/>
          </a:xfrm>
          <a:prstGeom prst="rect">
            <a:avLst/>
          </a:prstGeom>
          <a:noFill/>
        </p:spPr>
        <p:txBody>
          <a:bodyPr wrap="none" rtlCol="0">
            <a:spAutoFit/>
          </a:bodyPr>
          <a:lstStyle/>
          <a:p>
            <a:r>
              <a:rPr lang="en-US" b="1" dirty="0">
                <a:latin typeface="Avenir Black" panose="02000503020000020003" pitchFamily="2" charset="0"/>
              </a:rPr>
              <a:t>1 </a:t>
            </a:r>
            <a:r>
              <a:rPr lang="en-US" dirty="0">
                <a:solidFill>
                  <a:schemeClr val="accent3"/>
                </a:solidFill>
                <a:latin typeface="Avenir Light" panose="020B0402020203020204" pitchFamily="34" charset="77"/>
              </a:rPr>
              <a:t>|</a:t>
            </a:r>
            <a:r>
              <a:rPr lang="en-US" b="1" dirty="0">
                <a:latin typeface="Avenir Black" panose="02000503020000020003" pitchFamily="2" charset="0"/>
              </a:rPr>
              <a:t> </a:t>
            </a:r>
            <a:r>
              <a:rPr lang="en-US" dirty="0">
                <a:latin typeface="Avenir Medium" panose="02000503020000020003" pitchFamily="2" charset="0"/>
              </a:rPr>
              <a:t>Establish rationale and objectives for introduction</a:t>
            </a:r>
          </a:p>
        </p:txBody>
      </p:sp>
      <p:sp>
        <p:nvSpPr>
          <p:cNvPr id="53" name="Rectangle 52">
            <a:extLst>
              <a:ext uri="{FF2B5EF4-FFF2-40B4-BE49-F238E27FC236}">
                <a16:creationId xmlns:a16="http://schemas.microsoft.com/office/drawing/2014/main" id="{C5D27E47-B969-944B-83EC-D6E81DC0DAAA}"/>
              </a:ext>
            </a:extLst>
          </p:cNvPr>
          <p:cNvSpPr/>
          <p:nvPr/>
        </p:nvSpPr>
        <p:spPr>
          <a:xfrm>
            <a:off x="498509" y="2098232"/>
            <a:ext cx="4690872" cy="3416320"/>
          </a:xfrm>
          <a:prstGeom prst="rect">
            <a:avLst/>
          </a:prstGeom>
        </p:spPr>
        <p:txBody>
          <a:bodyPr wrap="square">
            <a:spAutoFit/>
          </a:bodyPr>
          <a:lstStyle/>
          <a:p>
            <a:r>
              <a:rPr lang="en-US" b="1" dirty="0">
                <a:solidFill>
                  <a:srgbClr val="000000"/>
                </a:solidFill>
                <a:latin typeface="Cambria" panose="02040503050406030204" pitchFamily="18" charset="0"/>
                <a:ea typeface="Calibri" panose="020F0502020204030204" pitchFamily="34" charset="0"/>
                <a:cs typeface="Times New Roman" panose="02020603050405020304" pitchFamily="18" charset="0"/>
              </a:rPr>
              <a:t>Question 1. </a:t>
            </a: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What is the rationale for introducing the hormonal IUD at this time? </a:t>
            </a: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When and where does it make sense to introduce hormonal IUD? Who is the target market? </a:t>
            </a: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what facilities, with what cadres and in what geographies should introduction begin or be targeted?</a:t>
            </a:r>
            <a:endParaRPr lang="en-US" dirty="0">
              <a:latin typeface="Calibri" panose="020F050202020403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4AA89406-A531-E544-AA7C-1A3D97528675}"/>
              </a:ext>
            </a:extLst>
          </p:cNvPr>
          <p:cNvSpPr txBox="1"/>
          <p:nvPr/>
        </p:nvSpPr>
        <p:spPr>
          <a:xfrm>
            <a:off x="389525" y="940827"/>
            <a:ext cx="3118290" cy="707886"/>
          </a:xfrm>
          <a:prstGeom prst="rect">
            <a:avLst/>
          </a:prstGeom>
          <a:noFill/>
        </p:spPr>
        <p:txBody>
          <a:bodyPr wrap="none" rtlCol="0">
            <a:spAutoFit/>
          </a:bodyPr>
          <a:lstStyle/>
          <a:p>
            <a:r>
              <a:rPr lang="en-US" sz="4000" dirty="0"/>
              <a:t>WORKSHEET</a:t>
            </a:r>
          </a:p>
        </p:txBody>
      </p:sp>
      <p:sp>
        <p:nvSpPr>
          <p:cNvPr id="79" name="Rectangle 78">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a:extLst>
              <a:ext uri="{FF2B5EF4-FFF2-40B4-BE49-F238E27FC236}">
                <a16:creationId xmlns:a16="http://schemas.microsoft.com/office/drawing/2014/main" id="{F219AF3E-7489-A142-912A-8D6794BB1197}"/>
              </a:ext>
            </a:extLst>
          </p:cNvPr>
          <p:cNvGrpSpPr/>
          <p:nvPr/>
        </p:nvGrpSpPr>
        <p:grpSpPr>
          <a:xfrm>
            <a:off x="0" y="0"/>
            <a:ext cx="12192000" cy="690879"/>
            <a:chOff x="0" y="0"/>
            <a:chExt cx="12192000" cy="690879"/>
          </a:xfrm>
        </p:grpSpPr>
        <p:sp>
          <p:nvSpPr>
            <p:cNvPr id="100" name="Rectangle 99">
              <a:extLst>
                <a:ext uri="{FF2B5EF4-FFF2-40B4-BE49-F238E27FC236}">
                  <a16:creationId xmlns:a16="http://schemas.microsoft.com/office/drawing/2014/main" id="{AAB0BCCB-42FF-6146-9F38-B021AEE8D8FF}"/>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id="{8F2A4573-1400-1540-A1C5-27EA26834B70}"/>
                </a:ext>
              </a:extLst>
            </p:cNvPr>
            <p:cNvGrpSpPr/>
            <p:nvPr/>
          </p:nvGrpSpPr>
          <p:grpSpPr>
            <a:xfrm>
              <a:off x="343418" y="185149"/>
              <a:ext cx="313921" cy="339763"/>
              <a:chOff x="799707" y="768026"/>
              <a:chExt cx="584985" cy="633139"/>
            </a:xfrm>
          </p:grpSpPr>
          <p:sp>
            <p:nvSpPr>
              <p:cNvPr id="103" name="Oval 102">
                <a:extLst>
                  <a:ext uri="{FF2B5EF4-FFF2-40B4-BE49-F238E27FC236}">
                    <a16:creationId xmlns:a16="http://schemas.microsoft.com/office/drawing/2014/main" id="{BCC5E691-F24B-F843-B890-8CDBE6879F59}"/>
                  </a:ext>
                </a:extLst>
              </p:cNvPr>
              <p:cNvSpPr/>
              <p:nvPr/>
            </p:nvSpPr>
            <p:spPr>
              <a:xfrm>
                <a:off x="799707" y="768026"/>
                <a:ext cx="584985" cy="5849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5E84711B-EF72-6F49-84FD-4016F5C4AEF7}"/>
                  </a:ext>
                </a:extLst>
              </p:cNvPr>
              <p:cNvSpPr txBox="1"/>
              <p:nvPr/>
            </p:nvSpPr>
            <p:spPr>
              <a:xfrm>
                <a:off x="820045" y="770279"/>
                <a:ext cx="538288" cy="630886"/>
              </a:xfrm>
              <a:prstGeom prst="rect">
                <a:avLst/>
              </a:prstGeom>
              <a:noFill/>
            </p:spPr>
            <p:txBody>
              <a:bodyPr wrap="none" rtlCol="0">
                <a:spAutoFit/>
              </a:bodyPr>
              <a:lstStyle/>
              <a:p>
                <a:pPr algn="ctr"/>
                <a:r>
                  <a:rPr lang="en-US" sz="1600" b="1" dirty="0">
                    <a:solidFill>
                      <a:schemeClr val="tx2">
                        <a:lumMod val="75000"/>
                      </a:schemeClr>
                    </a:solidFill>
                    <a:latin typeface="Avenir Black" panose="02000503020000020003" pitchFamily="2" charset="0"/>
                  </a:rPr>
                  <a:t>1</a:t>
                </a:r>
              </a:p>
            </p:txBody>
          </p:sp>
        </p:grpSp>
        <p:sp>
          <p:nvSpPr>
            <p:cNvPr id="102" name="TextBox 101">
              <a:extLst>
                <a:ext uri="{FF2B5EF4-FFF2-40B4-BE49-F238E27FC236}">
                  <a16:creationId xmlns:a16="http://schemas.microsoft.com/office/drawing/2014/main" id="{A574E530-29D5-534D-818F-F470E2D804AE}"/>
                </a:ext>
              </a:extLst>
            </p:cNvPr>
            <p:cNvSpPr txBox="1"/>
            <p:nvPr/>
          </p:nvSpPr>
          <p:spPr>
            <a:xfrm>
              <a:off x="703360" y="135542"/>
              <a:ext cx="7836312" cy="400110"/>
            </a:xfrm>
            <a:prstGeom prst="rect">
              <a:avLst/>
            </a:prstGeom>
            <a:noFill/>
          </p:spPr>
          <p:txBody>
            <a:bodyPr wrap="square" rtlCol="0">
              <a:spAutoFit/>
            </a:bodyPr>
            <a:lstStyle/>
            <a:p>
              <a:r>
                <a:rPr lang="en-US" sz="2000" dirty="0">
                  <a:solidFill>
                    <a:schemeClr val="bg1"/>
                  </a:solidFill>
                </a:rPr>
                <a:t>Establish rationale and objectives for introduction</a:t>
              </a:r>
            </a:p>
          </p:txBody>
        </p:sp>
      </p:grpSp>
    </p:spTree>
    <p:extLst>
      <p:ext uri="{BB962C8B-B14F-4D97-AF65-F5344CB8AC3E}">
        <p14:creationId xmlns:p14="http://schemas.microsoft.com/office/powerpoint/2010/main" val="406879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1" name="Picture 50">
            <a:extLst>
              <a:ext uri="{FF2B5EF4-FFF2-40B4-BE49-F238E27FC236}">
                <a16:creationId xmlns:a16="http://schemas.microsoft.com/office/drawing/2014/main" id="{6AB083A4-BC41-AA45-BA3B-A146988F4E23}"/>
              </a:ext>
            </a:extLst>
          </p:cNvPr>
          <p:cNvPicPr>
            <a:picLocks noChangeAspect="1"/>
          </p:cNvPicPr>
          <p:nvPr/>
        </p:nvPicPr>
        <p:blipFill rotWithShape="1">
          <a:blip r:embed="rId6" cstate="print">
            <a:alphaModFix amt="40000"/>
            <a:extLst>
              <a:ext uri="{28A0092B-C50C-407E-A947-70E740481C1C}">
                <a14:useLocalDpi xmlns:a14="http://schemas.microsoft.com/office/drawing/2010/main" val="0"/>
              </a:ext>
            </a:extLst>
          </a:blip>
          <a:srcRect l="25914" t="31379" r="857" b="58176"/>
          <a:stretch/>
        </p:blipFill>
        <p:spPr>
          <a:xfrm flipH="1" flipV="1">
            <a:off x="103363" y="1255155"/>
            <a:ext cx="3404451" cy="393558"/>
          </a:xfrm>
          <a:prstGeom prst="rect">
            <a:avLst/>
          </a:prstGeom>
        </p:spPr>
      </p:pic>
      <p:sp>
        <p:nvSpPr>
          <p:cNvPr id="52" name="TextBox 51">
            <a:extLst>
              <a:ext uri="{FF2B5EF4-FFF2-40B4-BE49-F238E27FC236}">
                <a16:creationId xmlns:a16="http://schemas.microsoft.com/office/drawing/2014/main" id="{F213D3D1-38FE-5342-9AAD-75BE69E17899}"/>
              </a:ext>
            </a:extLst>
          </p:cNvPr>
          <p:cNvSpPr txBox="1"/>
          <p:nvPr/>
        </p:nvSpPr>
        <p:spPr>
          <a:xfrm>
            <a:off x="389525" y="940827"/>
            <a:ext cx="3118290" cy="707886"/>
          </a:xfrm>
          <a:prstGeom prst="rect">
            <a:avLst/>
          </a:prstGeom>
          <a:noFill/>
        </p:spPr>
        <p:txBody>
          <a:bodyPr wrap="none" rtlCol="0">
            <a:spAutoFit/>
          </a:bodyPr>
          <a:lstStyle/>
          <a:p>
            <a:r>
              <a:rPr lang="en-US" sz="4000" dirty="0"/>
              <a:t>WORKSHEET</a:t>
            </a:r>
          </a:p>
        </p:txBody>
      </p:sp>
      <p:grpSp>
        <p:nvGrpSpPr>
          <p:cNvPr id="53" name="Group 52">
            <a:extLst>
              <a:ext uri="{FF2B5EF4-FFF2-40B4-BE49-F238E27FC236}">
                <a16:creationId xmlns:a16="http://schemas.microsoft.com/office/drawing/2014/main" id="{D4E24733-1D2B-B74F-8D69-1CE267995238}"/>
              </a:ext>
            </a:extLst>
          </p:cNvPr>
          <p:cNvGrpSpPr/>
          <p:nvPr/>
        </p:nvGrpSpPr>
        <p:grpSpPr>
          <a:xfrm>
            <a:off x="0" y="0"/>
            <a:ext cx="12192000" cy="690879"/>
            <a:chOff x="0" y="0"/>
            <a:chExt cx="12192000" cy="690879"/>
          </a:xfrm>
        </p:grpSpPr>
        <p:sp>
          <p:nvSpPr>
            <p:cNvPr id="54" name="Rectangle 53">
              <a:extLst>
                <a:ext uri="{FF2B5EF4-FFF2-40B4-BE49-F238E27FC236}">
                  <a16:creationId xmlns:a16="http://schemas.microsoft.com/office/drawing/2014/main" id="{DF4C86A4-B14B-B749-B7FB-63A398429BF3}"/>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8ECCFC15-F4D4-DF41-9BA9-05F78474A958}"/>
                </a:ext>
              </a:extLst>
            </p:cNvPr>
            <p:cNvGrpSpPr/>
            <p:nvPr/>
          </p:nvGrpSpPr>
          <p:grpSpPr>
            <a:xfrm>
              <a:off x="343418" y="185149"/>
              <a:ext cx="313921" cy="339763"/>
              <a:chOff x="799707" y="768026"/>
              <a:chExt cx="584985" cy="633139"/>
            </a:xfrm>
          </p:grpSpPr>
          <p:sp>
            <p:nvSpPr>
              <p:cNvPr id="57" name="Oval 56">
                <a:extLst>
                  <a:ext uri="{FF2B5EF4-FFF2-40B4-BE49-F238E27FC236}">
                    <a16:creationId xmlns:a16="http://schemas.microsoft.com/office/drawing/2014/main" id="{96A7C088-6B93-4F4E-9AB8-1C700177C8D2}"/>
                  </a:ext>
                </a:extLst>
              </p:cNvPr>
              <p:cNvSpPr/>
              <p:nvPr/>
            </p:nvSpPr>
            <p:spPr>
              <a:xfrm>
                <a:off x="799707" y="768026"/>
                <a:ext cx="584985" cy="5849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13C06BE-C3BB-314A-B284-C77BACFE196D}"/>
                  </a:ext>
                </a:extLst>
              </p:cNvPr>
              <p:cNvSpPr txBox="1"/>
              <p:nvPr/>
            </p:nvSpPr>
            <p:spPr>
              <a:xfrm>
                <a:off x="803617" y="770279"/>
                <a:ext cx="571145" cy="630886"/>
              </a:xfrm>
              <a:prstGeom prst="rect">
                <a:avLst/>
              </a:prstGeom>
              <a:noFill/>
            </p:spPr>
            <p:txBody>
              <a:bodyPr wrap="none" rtlCol="0">
                <a:spAutoFit/>
              </a:bodyPr>
              <a:lstStyle/>
              <a:p>
                <a:r>
                  <a:rPr lang="en-US" sz="1600" b="1" dirty="0">
                    <a:solidFill>
                      <a:schemeClr val="tx2">
                        <a:lumMod val="75000"/>
                      </a:schemeClr>
                    </a:solidFill>
                    <a:latin typeface="Avenir Black" panose="02000503020000020003" pitchFamily="2" charset="0"/>
                  </a:rPr>
                  <a:t>1</a:t>
                </a:r>
              </a:p>
            </p:txBody>
          </p:sp>
        </p:grpSp>
        <p:sp>
          <p:nvSpPr>
            <p:cNvPr id="56" name="TextBox 55">
              <a:extLst>
                <a:ext uri="{FF2B5EF4-FFF2-40B4-BE49-F238E27FC236}">
                  <a16:creationId xmlns:a16="http://schemas.microsoft.com/office/drawing/2014/main" id="{63FF6EAD-88DD-E443-B3E6-C0FE766E0681}"/>
                </a:ext>
              </a:extLst>
            </p:cNvPr>
            <p:cNvSpPr txBox="1"/>
            <p:nvPr/>
          </p:nvSpPr>
          <p:spPr>
            <a:xfrm>
              <a:off x="703360" y="135542"/>
              <a:ext cx="7836312" cy="400110"/>
            </a:xfrm>
            <a:prstGeom prst="rect">
              <a:avLst/>
            </a:prstGeom>
            <a:noFill/>
          </p:spPr>
          <p:txBody>
            <a:bodyPr wrap="square" rtlCol="0">
              <a:spAutoFit/>
            </a:bodyPr>
            <a:lstStyle/>
            <a:p>
              <a:r>
                <a:rPr lang="en-US" sz="2000" dirty="0">
                  <a:solidFill>
                    <a:schemeClr val="bg1"/>
                  </a:solidFill>
                </a:rPr>
                <a:t>Establish rationale and objectives for introduction</a:t>
              </a:r>
            </a:p>
          </p:txBody>
        </p:sp>
      </p:grpSp>
      <p:sp>
        <p:nvSpPr>
          <p:cNvPr id="59" name="Text Placeholder 2">
            <a:extLst>
              <a:ext uri="{FF2B5EF4-FFF2-40B4-BE49-F238E27FC236}">
                <a16:creationId xmlns:a16="http://schemas.microsoft.com/office/drawing/2014/main" id="{AA158E79-1CA2-6A4A-8954-465827348F21}"/>
              </a:ext>
            </a:extLst>
          </p:cNvPr>
          <p:cNvSpPr>
            <a:spLocks noGrp="1"/>
          </p:cNvSpPr>
          <p:nvPr>
            <p:ph type="body" sz="quarter" idx="10"/>
          </p:nvPr>
        </p:nvSpPr>
        <p:spPr>
          <a:xfrm>
            <a:off x="5270309" y="2524514"/>
            <a:ext cx="6507163" cy="2886900"/>
          </a:xfrm>
        </p:spPr>
        <p:txBody>
          <a:bodyPr/>
          <a:lstStyle/>
          <a:p>
            <a:endParaRPr lang="en-US" dirty="0"/>
          </a:p>
        </p:txBody>
      </p:sp>
      <p:sp>
        <p:nvSpPr>
          <p:cNvPr id="60" name="TextBox 59">
            <a:extLst>
              <a:ext uri="{FF2B5EF4-FFF2-40B4-BE49-F238E27FC236}">
                <a16:creationId xmlns:a16="http://schemas.microsoft.com/office/drawing/2014/main" id="{517A24AA-83F4-3946-813C-10D186E81EEC}"/>
              </a:ext>
            </a:extLst>
          </p:cNvPr>
          <p:cNvSpPr txBox="1"/>
          <p:nvPr/>
        </p:nvSpPr>
        <p:spPr>
          <a:xfrm>
            <a:off x="5354011" y="2096745"/>
            <a:ext cx="4242816" cy="369332"/>
          </a:xfrm>
          <a:prstGeom prst="rect">
            <a:avLst/>
          </a:prstGeom>
          <a:noFill/>
        </p:spPr>
        <p:txBody>
          <a:bodyPr wrap="square" rtlCol="0">
            <a:spAutoFit/>
          </a:bodyPr>
          <a:lstStyle/>
          <a:p>
            <a:r>
              <a:rPr lang="en-US" dirty="0">
                <a:solidFill>
                  <a:schemeClr val="tx1">
                    <a:lumMod val="50000"/>
                    <a:lumOff val="50000"/>
                  </a:schemeClr>
                </a:solidFill>
                <a:latin typeface="Cambria" panose="02040503050406030204" pitchFamily="18" charset="0"/>
              </a:rPr>
              <a:t>Answer</a:t>
            </a:r>
          </a:p>
        </p:txBody>
      </p:sp>
      <p:sp>
        <p:nvSpPr>
          <p:cNvPr id="61" name="Rectangle 60">
            <a:extLst>
              <a:ext uri="{FF2B5EF4-FFF2-40B4-BE49-F238E27FC236}">
                <a16:creationId xmlns:a16="http://schemas.microsoft.com/office/drawing/2014/main" id="{2600CDF3-EE71-1541-A1C0-0474AFC57B12}"/>
              </a:ext>
            </a:extLst>
          </p:cNvPr>
          <p:cNvSpPr/>
          <p:nvPr/>
        </p:nvSpPr>
        <p:spPr>
          <a:xfrm>
            <a:off x="498509" y="2098232"/>
            <a:ext cx="4690872" cy="1200329"/>
          </a:xfrm>
          <a:prstGeom prst="rect">
            <a:avLst/>
          </a:prstGeom>
        </p:spPr>
        <p:txBody>
          <a:bodyPr wrap="square">
            <a:spAutoFit/>
          </a:bodyPr>
          <a:lstStyle/>
          <a:p>
            <a:r>
              <a:rPr lang="en-US" b="1" dirty="0">
                <a:solidFill>
                  <a:srgbClr val="000000"/>
                </a:solidFill>
                <a:latin typeface="Cambria" panose="02040503050406030204" pitchFamily="18" charset="0"/>
                <a:ea typeface="Calibri" panose="020F0502020204030204" pitchFamily="34" charset="0"/>
                <a:cs typeface="Times New Roman" panose="02020603050405020304" pitchFamily="18" charset="0"/>
              </a:rPr>
              <a:t>Question 2. </a:t>
            </a: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What key introduction objectives do we want to achieve, and in what time frame?</a:t>
            </a:r>
          </a:p>
        </p:txBody>
      </p:sp>
      <p:sp>
        <p:nvSpPr>
          <p:cNvPr id="62" name="Rectangle 61">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267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310916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276EEEAD-74FF-403D-AF5A-197ECDBDBB8D}"/>
              </a:ext>
            </a:extLst>
          </p:cNvPr>
          <p:cNvSpPr>
            <a:spLocks noGrp="1"/>
          </p:cNvSpPr>
          <p:nvPr>
            <p:ph type="body" sz="quarter" idx="10"/>
          </p:nvPr>
        </p:nvSpPr>
        <p:spPr/>
        <p:txBody>
          <a:bodyPr/>
          <a:lstStyle/>
          <a:p>
            <a:r>
              <a:rPr lang="en-US" dirty="0"/>
              <a:t>2</a:t>
            </a:r>
          </a:p>
        </p:txBody>
      </p:sp>
      <p:sp>
        <p:nvSpPr>
          <p:cNvPr id="3" name="Title 2">
            <a:extLst>
              <a:ext uri="{FF2B5EF4-FFF2-40B4-BE49-F238E27FC236}">
                <a16:creationId xmlns:a16="http://schemas.microsoft.com/office/drawing/2014/main" id="{E0658676-9338-4C34-97A9-9463E9F30ACB}"/>
              </a:ext>
            </a:extLst>
          </p:cNvPr>
          <p:cNvSpPr>
            <a:spLocks noGrp="1"/>
          </p:cNvSpPr>
          <p:nvPr>
            <p:ph type="title"/>
          </p:nvPr>
        </p:nvSpPr>
        <p:spPr>
          <a:xfrm>
            <a:off x="1827277" y="1010588"/>
            <a:ext cx="10043160" cy="488373"/>
          </a:xfrm>
        </p:spPr>
        <p:txBody>
          <a:bodyPr vert="horz">
            <a:noAutofit/>
          </a:bodyPr>
          <a:lstStyle/>
          <a:p>
            <a:r>
              <a:rPr lang="en-US" sz="2400" b="1" dirty="0"/>
              <a:t>Ensure quality assured product(s) are registered for use, and method is included in essential medicines lists and standard service delivery guidelines</a:t>
            </a:r>
          </a:p>
        </p:txBody>
      </p:sp>
      <p:sp>
        <p:nvSpPr>
          <p:cNvPr id="4" name="Text Placeholder 3">
            <a:extLst>
              <a:ext uri="{FF2B5EF4-FFF2-40B4-BE49-F238E27FC236}">
                <a16:creationId xmlns:a16="http://schemas.microsoft.com/office/drawing/2014/main" id="{6DBDE388-36B8-4D9E-A6E3-2EA2A55B7AEF}"/>
              </a:ext>
            </a:extLst>
          </p:cNvPr>
          <p:cNvSpPr>
            <a:spLocks noGrp="1"/>
          </p:cNvSpPr>
          <p:nvPr>
            <p:ph type="body" sz="quarter" idx="11"/>
          </p:nvPr>
        </p:nvSpPr>
        <p:spPr>
          <a:xfrm>
            <a:off x="1827277" y="1976934"/>
            <a:ext cx="2327478" cy="390814"/>
          </a:xfrm>
        </p:spPr>
        <p:txBody>
          <a:bodyPr>
            <a:normAutofit lnSpcReduction="10000"/>
          </a:bodyPr>
          <a:lstStyle/>
          <a:p>
            <a:r>
              <a:rPr lang="en-US" dirty="0"/>
              <a:t>Considerations</a:t>
            </a:r>
          </a:p>
        </p:txBody>
      </p:sp>
      <p:sp>
        <p:nvSpPr>
          <p:cNvPr id="6" name="TextBox 5">
            <a:extLst>
              <a:ext uri="{FF2B5EF4-FFF2-40B4-BE49-F238E27FC236}">
                <a16:creationId xmlns:a16="http://schemas.microsoft.com/office/drawing/2014/main" id="{831C6DD5-3B6C-4B8C-B701-612C02E0D4D4}"/>
              </a:ext>
            </a:extLst>
          </p:cNvPr>
          <p:cNvSpPr txBox="1"/>
          <p:nvPr/>
        </p:nvSpPr>
        <p:spPr>
          <a:xfrm>
            <a:off x="1827277" y="2422096"/>
            <a:ext cx="9041363" cy="2862322"/>
          </a:xfrm>
          <a:prstGeom prst="rect">
            <a:avLst/>
          </a:prstGeom>
          <a:noFill/>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order for products to be introduced in national programs, regulatory requirements must be followed.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UNFPA and USAID require SRA approval or WHO PQ to add products to their catalogs.</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While suppliers or distribution partners may take responsibility  for submitting dossiers for production registration, processes can often be subject to bottlenecks that cause delays in introduction. </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National </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programs and partners may be able to assist with communication and addressing challenges in the regulatory process. </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waiver may also be an option that can be used to import the product initially.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49444"/>
          <a:stretch/>
        </p:blipFill>
        <p:spPr>
          <a:xfrm rot="10800000">
            <a:off x="1364997" y="2172341"/>
            <a:ext cx="462280" cy="914400"/>
          </a:xfrm>
          <a:prstGeom prst="rect">
            <a:avLst/>
          </a:prstGeom>
        </p:spPr>
      </p:pic>
      <p:sp>
        <p:nvSpPr>
          <p:cNvPr id="9" name="Rectangle 8">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678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F88EE-203E-466E-8AD9-82E60322CA9B}"/>
              </a:ext>
            </a:extLst>
          </p:cNvPr>
          <p:cNvSpPr>
            <a:spLocks noGrp="1"/>
          </p:cNvSpPr>
          <p:nvPr>
            <p:ph type="body" sz="quarter" idx="10"/>
          </p:nvPr>
        </p:nvSpPr>
        <p:spPr/>
        <p:txBody>
          <a:bodyPr>
            <a:noAutofit/>
          </a:bodyPr>
          <a:lstStyle/>
          <a:p>
            <a:r>
              <a:rPr lang="en-US" dirty="0"/>
              <a:t>2</a:t>
            </a:r>
          </a:p>
        </p:txBody>
      </p:sp>
      <p:sp>
        <p:nvSpPr>
          <p:cNvPr id="3" name="Text Placeholder 2">
            <a:extLst>
              <a:ext uri="{FF2B5EF4-FFF2-40B4-BE49-F238E27FC236}">
                <a16:creationId xmlns:a16="http://schemas.microsoft.com/office/drawing/2014/main" id="{610990DB-1B9C-478B-A86D-C7D0DB0D88AC}"/>
              </a:ext>
            </a:extLst>
          </p:cNvPr>
          <p:cNvSpPr>
            <a:spLocks noGrp="1"/>
          </p:cNvSpPr>
          <p:nvPr>
            <p:ph type="body" sz="quarter" idx="11"/>
          </p:nvPr>
        </p:nvSpPr>
        <p:spPr>
          <a:xfrm>
            <a:off x="829249" y="74465"/>
            <a:ext cx="11019333" cy="535285"/>
          </a:xfrm>
        </p:spPr>
        <p:txBody>
          <a:bodyPr anchor="ctr">
            <a:noAutofit/>
          </a:bodyPr>
          <a:lstStyle/>
          <a:p>
            <a:pPr indent="-457200">
              <a:lnSpc>
                <a:spcPct val="107000"/>
              </a:lnSpc>
              <a:spcBef>
                <a:spcPts val="0"/>
              </a:spcBef>
              <a:spcAft>
                <a:spcPts val="1800"/>
              </a:spcAft>
            </a:pPr>
            <a:r>
              <a:rPr lang="en-US" sz="1800" dirty="0">
                <a:solidFill>
                  <a:schemeClr val="bg1"/>
                </a:solidFill>
              </a:rPr>
              <a:t>Ensure quality-assured product(s) are registered for use and method is included in essential medicines lists and national service delivery guidelines</a:t>
            </a:r>
          </a:p>
        </p:txBody>
      </p:sp>
      <p:sp>
        <p:nvSpPr>
          <p:cNvPr id="4" name="Text Placeholder 3">
            <a:extLst>
              <a:ext uri="{FF2B5EF4-FFF2-40B4-BE49-F238E27FC236}">
                <a16:creationId xmlns:a16="http://schemas.microsoft.com/office/drawing/2014/main" id="{281DE19D-88AF-4D4A-B665-5E74EA702476}"/>
              </a:ext>
            </a:extLst>
          </p:cNvPr>
          <p:cNvSpPr>
            <a:spLocks noGrp="1"/>
          </p:cNvSpPr>
          <p:nvPr>
            <p:ph type="body" sz="quarter" idx="12"/>
          </p:nvPr>
        </p:nvSpPr>
        <p:spPr/>
        <p:txBody>
          <a:bodyPr>
            <a:normAutofit lnSpcReduction="10000"/>
          </a:bodyPr>
          <a:lstStyle/>
          <a:p>
            <a:r>
              <a:rPr lang="en-US" dirty="0"/>
              <a:t>Considerations</a:t>
            </a:r>
          </a:p>
        </p:txBody>
      </p:sp>
      <p:sp>
        <p:nvSpPr>
          <p:cNvPr id="5" name="Rectangle 4">
            <a:extLst>
              <a:ext uri="{FF2B5EF4-FFF2-40B4-BE49-F238E27FC236}">
                <a16:creationId xmlns:a16="http://schemas.microsoft.com/office/drawing/2014/main" id="{308D9E7E-B9A2-4405-968E-9AA2B7AA1E38}"/>
              </a:ext>
            </a:extLst>
          </p:cNvPr>
          <p:cNvSpPr/>
          <p:nvPr/>
        </p:nvSpPr>
        <p:spPr>
          <a:xfrm>
            <a:off x="829249" y="1630648"/>
            <a:ext cx="10095797" cy="646331"/>
          </a:xfrm>
          <a:prstGeom prst="rect">
            <a:avLst/>
          </a:prstGeom>
        </p:spPr>
        <p:txBody>
          <a:bodyPr wrap="square">
            <a:spAutoFit/>
          </a:bodyPr>
          <a:lstStyle/>
          <a:p>
            <a:pPr>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Hormonal IUD products available on the market (as of April 2021, there are two stringent regulatory authority (SRA)-approved </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hormonal IUD products): </a:t>
            </a:r>
            <a:r>
              <a:rPr lang="en-US" sz="1100" b="1" dirty="0">
                <a:latin typeface="Calibri" panose="020F0502020204030204" pitchFamily="34" charset="0"/>
                <a:ea typeface="Calibri" panose="020F0502020204030204" pitchFamily="34" charset="0"/>
                <a:cs typeface="Times New Roman" panose="02020603050405020304" pitchFamily="18" charset="0"/>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2EC0928-8D44-45ED-83B7-2C1BEFC0618E}"/>
              </a:ext>
            </a:extLst>
          </p:cNvPr>
          <p:cNvGraphicFramePr>
            <a:graphicFrameLocks noGrp="1"/>
          </p:cNvGraphicFramePr>
          <p:nvPr>
            <p:extLst>
              <p:ext uri="{D42A27DB-BD31-4B8C-83A1-F6EECF244321}">
                <p14:modId xmlns:p14="http://schemas.microsoft.com/office/powerpoint/2010/main" val="135650777"/>
              </p:ext>
            </p:extLst>
          </p:nvPr>
        </p:nvGraphicFramePr>
        <p:xfrm>
          <a:off x="724503" y="2496419"/>
          <a:ext cx="10305288" cy="2978907"/>
        </p:xfrm>
        <a:graphic>
          <a:graphicData uri="http://schemas.openxmlformats.org/drawingml/2006/table">
            <a:tbl>
              <a:tblPr firstRow="1" firstCol="1" bandRow="1"/>
              <a:tblGrid>
                <a:gridCol w="2751512">
                  <a:extLst>
                    <a:ext uri="{9D8B030D-6E8A-4147-A177-3AD203B41FA5}">
                      <a16:colId xmlns:a16="http://schemas.microsoft.com/office/drawing/2014/main" val="644922183"/>
                    </a:ext>
                  </a:extLst>
                </a:gridCol>
                <a:gridCol w="2553650">
                  <a:extLst>
                    <a:ext uri="{9D8B030D-6E8A-4147-A177-3AD203B41FA5}">
                      <a16:colId xmlns:a16="http://schemas.microsoft.com/office/drawing/2014/main" val="2011744695"/>
                    </a:ext>
                  </a:extLst>
                </a:gridCol>
                <a:gridCol w="2654642">
                  <a:extLst>
                    <a:ext uri="{9D8B030D-6E8A-4147-A177-3AD203B41FA5}">
                      <a16:colId xmlns:a16="http://schemas.microsoft.com/office/drawing/2014/main" val="463861197"/>
                    </a:ext>
                  </a:extLst>
                </a:gridCol>
                <a:gridCol w="2345484">
                  <a:extLst>
                    <a:ext uri="{9D8B030D-6E8A-4147-A177-3AD203B41FA5}">
                      <a16:colId xmlns:a16="http://schemas.microsoft.com/office/drawing/2014/main" val="4056058597"/>
                    </a:ext>
                  </a:extLst>
                </a:gridCol>
              </a:tblGrid>
              <a:tr h="101600">
                <a:tc>
                  <a:txBody>
                    <a:bodyPr/>
                    <a:lstStyle/>
                    <a:p>
                      <a:pPr marL="0" marR="0">
                        <a:lnSpc>
                          <a:spcPct val="115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Product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Supplier</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Quality-assured status</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Duration of protection/CYP</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57282563"/>
                  </a:ext>
                </a:extLst>
              </a:tr>
              <a:tr h="446996">
                <a:tc>
                  <a:txBody>
                    <a:bodyPr/>
                    <a:lstStyle/>
                    <a:p>
                      <a:pPr marL="0" marR="0">
                        <a:lnSpc>
                          <a:spcPct val="115000"/>
                        </a:lnSpc>
                        <a:spcBef>
                          <a:spcPts val="0"/>
                        </a:spcBef>
                        <a:spcAft>
                          <a:spcPts val="0"/>
                        </a:spcAft>
                      </a:pPr>
                      <a:r>
                        <a:rPr lang="en-US" sz="1400" kern="12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Avibela</a:t>
                      </a:r>
                      <a:endParaRPr lang="en-US" sz="14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Medicines360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SRA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Up to 6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45001"/>
                  </a:ext>
                </a:extLst>
              </a:tr>
              <a:tr h="331570">
                <a:tc>
                  <a:txBody>
                    <a:bodyPr/>
                    <a:lstStyle/>
                    <a:p>
                      <a:pPr marL="0" marR="0">
                        <a:lnSpc>
                          <a:spcPct val="115000"/>
                        </a:lnSpc>
                        <a:spcBef>
                          <a:spcPts val="0"/>
                        </a:spcBef>
                        <a:spcAft>
                          <a:spcPts val="0"/>
                        </a:spcAft>
                      </a:pP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Mirena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Bayer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Up to 8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48319"/>
                  </a:ext>
                </a:extLst>
              </a:tr>
              <a:tr h="142240">
                <a:tc>
                  <a:txBody>
                    <a:bodyPr/>
                    <a:lstStyle/>
                    <a:p>
                      <a:pPr marL="0" marR="0">
                        <a:lnSpc>
                          <a:spcPct val="115000"/>
                        </a:lnSpc>
                        <a:spcBef>
                          <a:spcPts val="0"/>
                        </a:spcBef>
                        <a:spcAft>
                          <a:spcPts val="0"/>
                        </a:spcAft>
                      </a:pP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Eloira</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Pregna</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Not SRA, Not WHO-PQ; approved in several countries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2638975"/>
                  </a:ext>
                </a:extLst>
              </a:tr>
              <a:tr h="142240">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Emily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HLL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Lifecare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Not SRA, Not WHO-PQ; approved in several countries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3843206"/>
                  </a:ext>
                </a:extLst>
              </a:tr>
              <a:tr h="142240">
                <a:tc>
                  <a:txBody>
                    <a:bodyPr/>
                    <a:lstStyle/>
                    <a:p>
                      <a:pPr marL="0" marR="0">
                        <a:lnSpc>
                          <a:spcPct val="115000"/>
                        </a:lnSpc>
                        <a:spcBef>
                          <a:spcPts val="0"/>
                        </a:spcBef>
                        <a:spcAft>
                          <a:spcPts val="0"/>
                        </a:spcAft>
                      </a:pP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Erinna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Meril Life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Not SRA, Not WHO-PQ; approved in India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 years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6718337"/>
                  </a:ext>
                </a:extLst>
              </a:tr>
              <a:tr h="142240">
                <a:tc>
                  <a:txBody>
                    <a:bodyPr/>
                    <a:lstStyle/>
                    <a:p>
                      <a:pPr marL="0" marR="0">
                        <a:lnSpc>
                          <a:spcPct val="115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Fiona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Meril Life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Not SRA, Not WHO-PQ approved in India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 years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87925911"/>
                  </a:ext>
                </a:extLst>
              </a:tr>
            </a:tbl>
          </a:graphicData>
        </a:graphic>
      </p:graphicFrame>
      <p:sp>
        <p:nvSpPr>
          <p:cNvPr id="7" name="Rectangle 18">
            <a:extLst>
              <a:ext uri="{FF2B5EF4-FFF2-40B4-BE49-F238E27FC236}">
                <a16:creationId xmlns:a16="http://schemas.microsoft.com/office/drawing/2014/main" id="{3ABFACDA-73DA-4F06-B1FF-FB3BBE79EA26}"/>
              </a:ext>
            </a:extLst>
          </p:cNvPr>
          <p:cNvSpPr>
            <a:spLocks noChangeArrowheads="1"/>
          </p:cNvSpPr>
          <p:nvPr/>
        </p:nvSpPr>
        <p:spPr bwMode="auto">
          <a:xfrm>
            <a:off x="724503" y="5533215"/>
            <a:ext cx="10378440" cy="469274"/>
          </a:xfrm>
          <a:prstGeom prst="rect">
            <a:avLst/>
          </a:prstGeom>
        </p:spPr>
        <p:txBody>
          <a:bodyPr wrap="square" lIns="0">
            <a:noAutofit/>
          </a:bodyPr>
          <a:lstStyle/>
          <a:p>
            <a:pPr>
              <a:spcAft>
                <a:spcPts val="800"/>
              </a:spcAft>
            </a:pPr>
            <a:r>
              <a:rPr lang="en-GB" altLang="en-US" sz="1200" dirty="0">
                <a:latin typeface="Calibri" panose="020F0502020204030204" pitchFamily="34" charset="0"/>
                <a:cs typeface="Calibri" panose="020F0502020204030204" pitchFamily="34" charset="0"/>
              </a:rPr>
              <a:t>* Labelled duration of use for these products may vary by country registration </a:t>
            </a:r>
            <a:endParaRPr lang="en-GB" altLang="en-US" sz="12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a:spcAft>
                <a:spcPts val="800"/>
              </a:spcAft>
            </a:pPr>
            <a:r>
              <a:rPr lang="en-GB" altLang="en-US" sz="1200" dirty="0">
                <a:solidFill>
                  <a:srgbClr val="621F47"/>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GB" altLang="en-US" sz="1200" dirty="0" bmk="">
                <a:solidFill>
                  <a:srgbClr val="621F47"/>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1]</a:t>
            </a:r>
            <a:r>
              <a:rPr lang="en-GB" altLang="en-US" sz="1200" dirty="0">
                <a:latin typeface="Calibri" panose="020F0502020204030204" pitchFamily="34" charset="0"/>
                <a:ea typeface="Calibri" panose="020F0502020204030204" pitchFamily="34" charset="0"/>
                <a:cs typeface="Calibri" panose="020F0502020204030204" pitchFamily="34" charset="0"/>
              </a:rPr>
              <a:t> C</a:t>
            </a:r>
            <a:r>
              <a:rPr lang="en-US" altLang="en-US" sz="1200" dirty="0" err="1">
                <a:latin typeface="Calibri" panose="020F0502020204030204" pitchFamily="34" charset="0"/>
                <a:ea typeface="Calibri" panose="020F0502020204030204" pitchFamily="34" charset="0"/>
                <a:cs typeface="Calibri" panose="020F0502020204030204" pitchFamily="34" charset="0"/>
              </a:rPr>
              <a:t>ouple</a:t>
            </a:r>
            <a:r>
              <a:rPr lang="en-US" altLang="en-US" sz="1200" dirty="0">
                <a:latin typeface="Calibri" panose="020F0502020204030204" pitchFamily="34" charset="0"/>
                <a:ea typeface="Calibri" panose="020F0502020204030204" pitchFamily="34" charset="0"/>
                <a:cs typeface="Calibri" panose="020F0502020204030204" pitchFamily="34" charset="0"/>
              </a:rPr>
              <a:t>-years of protection (CYP) is the estimated protection provided by family planning (FP) services during a one-year period, based upon the volume of all contraceptives sold or distributed free of charge to clients during that period</a:t>
            </a:r>
          </a:p>
        </p:txBody>
      </p:sp>
      <p:sp>
        <p:nvSpPr>
          <p:cNvPr id="8" name="Rectangle 7">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013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F88EE-203E-466E-8AD9-82E60322CA9B}"/>
              </a:ext>
            </a:extLst>
          </p:cNvPr>
          <p:cNvSpPr>
            <a:spLocks noGrp="1"/>
          </p:cNvSpPr>
          <p:nvPr>
            <p:ph type="body" sz="quarter" idx="10"/>
          </p:nvPr>
        </p:nvSpPr>
        <p:spPr/>
        <p:txBody>
          <a:bodyPr>
            <a:noAutofit/>
          </a:bodyPr>
          <a:lstStyle/>
          <a:p>
            <a:r>
              <a:rPr lang="en-US"/>
              <a:t>2</a:t>
            </a:r>
          </a:p>
        </p:txBody>
      </p:sp>
      <p:sp>
        <p:nvSpPr>
          <p:cNvPr id="4" name="Text Placeholder 3">
            <a:extLst>
              <a:ext uri="{FF2B5EF4-FFF2-40B4-BE49-F238E27FC236}">
                <a16:creationId xmlns:a16="http://schemas.microsoft.com/office/drawing/2014/main" id="{281DE19D-88AF-4D4A-B665-5E74EA702476}"/>
              </a:ext>
            </a:extLst>
          </p:cNvPr>
          <p:cNvSpPr>
            <a:spLocks noGrp="1"/>
          </p:cNvSpPr>
          <p:nvPr>
            <p:ph type="body" sz="quarter" idx="12"/>
          </p:nvPr>
        </p:nvSpPr>
        <p:spPr/>
        <p:txBody>
          <a:bodyPr>
            <a:normAutofit lnSpcReduction="10000"/>
          </a:bodyPr>
          <a:lstStyle/>
          <a:p>
            <a:r>
              <a:rPr lang="en-US" dirty="0"/>
              <a:t>Considerations</a:t>
            </a:r>
          </a:p>
        </p:txBody>
      </p:sp>
      <p:sp>
        <p:nvSpPr>
          <p:cNvPr id="9" name="Rectangle 8">
            <a:extLst>
              <a:ext uri="{FF2B5EF4-FFF2-40B4-BE49-F238E27FC236}">
                <a16:creationId xmlns:a16="http://schemas.microsoft.com/office/drawing/2014/main" id="{95CF1CA6-E3E8-4CF6-AAE7-2DD59D03A131}"/>
              </a:ext>
            </a:extLst>
          </p:cNvPr>
          <p:cNvSpPr/>
          <p:nvPr/>
        </p:nvSpPr>
        <p:spPr>
          <a:xfrm>
            <a:off x="6453000" y="1970235"/>
            <a:ext cx="5001768" cy="3970318"/>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National service delivery guidelines </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often provide the mandate and framework for pre-service and in-service training curricula and for HR structures.</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also more broadly suggest the necessary equipment, supplies and commodities required for service delivery.</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Hormonal IUD clinical guidance should build on and be incorporated into existing national service delivery guidelines for contraceptives, and should include </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WHO’s medical eligibility criteria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guidance on initiation and continuation of 9 common contraceptives, including hormonal IUD. </a:t>
            </a:r>
          </a:p>
        </p:txBody>
      </p:sp>
      <p:sp>
        <p:nvSpPr>
          <p:cNvPr id="10" name="Rectangle 9">
            <a:extLst>
              <a:ext uri="{FF2B5EF4-FFF2-40B4-BE49-F238E27FC236}">
                <a16:creationId xmlns:a16="http://schemas.microsoft.com/office/drawing/2014/main" id="{FC02F70C-8A9D-4419-961B-F055C5119E8C}"/>
              </a:ext>
            </a:extLst>
          </p:cNvPr>
          <p:cNvSpPr/>
          <p:nvPr/>
        </p:nvSpPr>
        <p:spPr>
          <a:xfrm>
            <a:off x="1569596" y="1519807"/>
            <a:ext cx="3259354" cy="369332"/>
          </a:xfrm>
          <a:prstGeom prst="rect">
            <a:avLst/>
          </a:prstGeom>
        </p:spPr>
        <p:txBody>
          <a:bodyPr wrap="square">
            <a:spAutoFit/>
          </a:bodyPr>
          <a:lstStyle/>
          <a:p>
            <a:pPr algn="ctr">
              <a:spcAft>
                <a:spcPts val="800"/>
              </a:spcAft>
            </a:pPr>
            <a:r>
              <a:rPr lang="en-US" b="1" u="sng">
                <a:latin typeface="Calibri" panose="020F0502020204030204" pitchFamily="34" charset="0"/>
                <a:ea typeface="Calibri" panose="020F0502020204030204" pitchFamily="34" charset="0"/>
                <a:cs typeface="Times New Roman" panose="02020603050405020304" pitchFamily="18" charset="0"/>
              </a:rPr>
              <a:t>Essential Medicines List (EML)</a:t>
            </a:r>
            <a:endParaRPr lang="en-US" sz="1400" b="1"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ED928A5-DFB2-4E66-8A40-761B91F24294}"/>
              </a:ext>
            </a:extLst>
          </p:cNvPr>
          <p:cNvSpPr/>
          <p:nvPr/>
        </p:nvSpPr>
        <p:spPr>
          <a:xfrm>
            <a:off x="7072487" y="1519807"/>
            <a:ext cx="3762795" cy="369332"/>
          </a:xfrm>
          <a:prstGeom prst="rect">
            <a:avLst/>
          </a:prstGeom>
        </p:spPr>
        <p:txBody>
          <a:bodyPr wrap="square">
            <a:spAutoFit/>
          </a:bodyPr>
          <a:lstStyle/>
          <a:p>
            <a:pPr algn="ctr">
              <a:spcAft>
                <a:spcPts val="800"/>
              </a:spcAft>
            </a:pPr>
            <a:r>
              <a:rPr lang="en-US" b="1" u="sng">
                <a:latin typeface="Calibri" panose="020F0502020204030204" pitchFamily="34" charset="0"/>
                <a:ea typeface="Calibri" panose="020F0502020204030204" pitchFamily="34" charset="0"/>
                <a:cs typeface="Times New Roman" panose="02020603050405020304" pitchFamily="18" charset="0"/>
              </a:rPr>
              <a:t>National service delivery guidelines</a:t>
            </a:r>
            <a:endParaRPr lang="en-US" sz="1400" b="1"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99370" y="1970235"/>
            <a:ext cx="5029200" cy="36933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addition to registering with the appropriate NDRA, program implementers should ensure that the product is included in the country’s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Essential Medicine’s List.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National EMLs are often used by governments to guide purchase of priority health commodities. </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Including the hormonal IUD on the country’s national EML is critical to ensuring that the hormonal IUD can continue to be procured by the government long-term.</a:t>
            </a: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2">
            <a:extLst>
              <a:ext uri="{FF2B5EF4-FFF2-40B4-BE49-F238E27FC236}">
                <a16:creationId xmlns:a16="http://schemas.microsoft.com/office/drawing/2014/main" id="{610990DB-1B9C-478B-A86D-C7D0DB0D88AC}"/>
              </a:ext>
            </a:extLst>
          </p:cNvPr>
          <p:cNvSpPr>
            <a:spLocks noGrp="1"/>
          </p:cNvSpPr>
          <p:nvPr>
            <p:ph type="body" sz="quarter" idx="11"/>
          </p:nvPr>
        </p:nvSpPr>
        <p:spPr>
          <a:xfrm>
            <a:off x="829249" y="74465"/>
            <a:ext cx="11019333" cy="535285"/>
          </a:xfrm>
        </p:spPr>
        <p:txBody>
          <a:bodyPr anchor="ctr">
            <a:noAutofit/>
          </a:bodyPr>
          <a:lstStyle/>
          <a:p>
            <a:pPr indent="-457200">
              <a:lnSpc>
                <a:spcPct val="107000"/>
              </a:lnSpc>
              <a:spcBef>
                <a:spcPts val="0"/>
              </a:spcBef>
              <a:spcAft>
                <a:spcPts val="1800"/>
              </a:spcAft>
            </a:pPr>
            <a:r>
              <a:rPr lang="en-US" sz="1800" dirty="0">
                <a:solidFill>
                  <a:schemeClr val="bg1"/>
                </a:solidFill>
              </a:rPr>
              <a:t>Ensure quality-assured product(s) are registered for use and method is included in essential medicines lists and national service delivery guidelines</a:t>
            </a:r>
          </a:p>
        </p:txBody>
      </p:sp>
      <p:sp>
        <p:nvSpPr>
          <p:cNvPr id="12" name="Rectangle 11">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2753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F88EE-203E-466E-8AD9-82E60322CA9B}"/>
              </a:ext>
            </a:extLst>
          </p:cNvPr>
          <p:cNvSpPr>
            <a:spLocks noGrp="1"/>
          </p:cNvSpPr>
          <p:nvPr>
            <p:ph type="body" sz="quarter" idx="10"/>
          </p:nvPr>
        </p:nvSpPr>
        <p:spPr/>
        <p:txBody>
          <a:bodyPr>
            <a:noAutofit/>
          </a:bodyPr>
          <a:lstStyle/>
          <a:p>
            <a:r>
              <a:rPr lang="en-US"/>
              <a:t>2</a:t>
            </a:r>
          </a:p>
        </p:txBody>
      </p:sp>
      <p:sp>
        <p:nvSpPr>
          <p:cNvPr id="4" name="Text Placeholder 3">
            <a:extLst>
              <a:ext uri="{FF2B5EF4-FFF2-40B4-BE49-F238E27FC236}">
                <a16:creationId xmlns:a16="http://schemas.microsoft.com/office/drawing/2014/main" id="{281DE19D-88AF-4D4A-B665-5E74EA702476}"/>
              </a:ext>
            </a:extLst>
          </p:cNvPr>
          <p:cNvSpPr>
            <a:spLocks noGrp="1"/>
          </p:cNvSpPr>
          <p:nvPr>
            <p:ph type="body" sz="quarter" idx="12"/>
          </p:nvPr>
        </p:nvSpPr>
        <p:spPr>
          <a:xfrm>
            <a:off x="1856232" y="1170432"/>
            <a:ext cx="3798736" cy="390814"/>
          </a:xfrm>
        </p:spPr>
        <p:txBody>
          <a:bodyPr>
            <a:normAutofit lnSpcReduction="10000"/>
          </a:bodyPr>
          <a:lstStyle/>
          <a:p>
            <a:r>
              <a:rPr lang="en-US"/>
              <a:t>Checklist</a:t>
            </a:r>
          </a:p>
        </p:txBody>
      </p:sp>
      <p:pic>
        <p:nvPicPr>
          <p:cNvPr id="12" name="Graphic 11" descr="Checkmark outline">
            <a:extLst>
              <a:ext uri="{FF2B5EF4-FFF2-40B4-BE49-F238E27FC236}">
                <a16:creationId xmlns:a16="http://schemas.microsoft.com/office/drawing/2014/main" id="{88107C75-8F24-413D-AA35-A5B45BF880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3" y="1670017"/>
            <a:ext cx="406400" cy="406400"/>
          </a:xfrm>
          <a:prstGeom prst="rect">
            <a:avLst/>
          </a:prstGeom>
        </p:spPr>
      </p:pic>
      <p:sp>
        <p:nvSpPr>
          <p:cNvPr id="13" name="Rectangle 12">
            <a:extLst>
              <a:ext uri="{FF2B5EF4-FFF2-40B4-BE49-F238E27FC236}">
                <a16:creationId xmlns:a16="http://schemas.microsoft.com/office/drawing/2014/main" id="{C0885B79-0C24-4FD8-9935-3F8552A1E3FC}"/>
              </a:ext>
            </a:extLst>
          </p:cNvPr>
          <p:cNvSpPr/>
          <p:nvPr/>
        </p:nvSpPr>
        <p:spPr>
          <a:xfrm>
            <a:off x="2425824" y="2482802"/>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4BDD80E-9C01-4A02-ACF8-DA6D5A51F240}"/>
              </a:ext>
            </a:extLst>
          </p:cNvPr>
          <p:cNvSpPr txBox="1"/>
          <p:nvPr/>
        </p:nvSpPr>
        <p:spPr>
          <a:xfrm>
            <a:off x="2425823" y="1663324"/>
            <a:ext cx="7302499" cy="729430"/>
          </a:xfrm>
          <a:prstGeom prst="rect">
            <a:avLst/>
          </a:prstGeom>
          <a:noFill/>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Confirm supplier(s) have filed dossiers with NDRA to register hormonal IUD product(s)</a:t>
            </a:r>
          </a:p>
        </p:txBody>
      </p:sp>
      <p:pic>
        <p:nvPicPr>
          <p:cNvPr id="15" name="Graphic 14" descr="Checkmark outline">
            <a:extLst>
              <a:ext uri="{FF2B5EF4-FFF2-40B4-BE49-F238E27FC236}">
                <a16:creationId xmlns:a16="http://schemas.microsoft.com/office/drawing/2014/main" id="{5A627D5F-4D51-4FAA-8EEA-6ED1C7AB65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3" y="2643985"/>
            <a:ext cx="406400" cy="406400"/>
          </a:xfrm>
          <a:prstGeom prst="rect">
            <a:avLst/>
          </a:prstGeom>
        </p:spPr>
      </p:pic>
      <p:sp>
        <p:nvSpPr>
          <p:cNvPr id="16" name="Rectangle 15">
            <a:extLst>
              <a:ext uri="{FF2B5EF4-FFF2-40B4-BE49-F238E27FC236}">
                <a16:creationId xmlns:a16="http://schemas.microsoft.com/office/drawing/2014/main" id="{D8A0CF88-1FCD-4ED2-A661-5E700196571F}"/>
              </a:ext>
            </a:extLst>
          </p:cNvPr>
          <p:cNvSpPr/>
          <p:nvPr/>
        </p:nvSpPr>
        <p:spPr>
          <a:xfrm>
            <a:off x="2425823" y="3170536"/>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97D3FF6-A184-45DC-B5B4-8BB7F77DE2F5}"/>
              </a:ext>
            </a:extLst>
          </p:cNvPr>
          <p:cNvSpPr txBox="1"/>
          <p:nvPr/>
        </p:nvSpPr>
        <p:spPr>
          <a:xfrm>
            <a:off x="2425823" y="2637292"/>
            <a:ext cx="7302499" cy="392159"/>
          </a:xfrm>
          <a:prstGeom prst="rect">
            <a:avLst/>
          </a:prstGeom>
          <a:noFill/>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Monitor registration status and progress with NDRAs</a:t>
            </a:r>
          </a:p>
        </p:txBody>
      </p:sp>
      <p:pic>
        <p:nvPicPr>
          <p:cNvPr id="18" name="Graphic 17" descr="Checkmark outline">
            <a:extLst>
              <a:ext uri="{FF2B5EF4-FFF2-40B4-BE49-F238E27FC236}">
                <a16:creationId xmlns:a16="http://schemas.microsoft.com/office/drawing/2014/main" id="{3CA769D4-37C4-4402-BEDC-076720CBA2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1" y="3362472"/>
            <a:ext cx="406400" cy="406400"/>
          </a:xfrm>
          <a:prstGeom prst="rect">
            <a:avLst/>
          </a:prstGeom>
        </p:spPr>
      </p:pic>
      <p:sp>
        <p:nvSpPr>
          <p:cNvPr id="19" name="Rectangle 18">
            <a:extLst>
              <a:ext uri="{FF2B5EF4-FFF2-40B4-BE49-F238E27FC236}">
                <a16:creationId xmlns:a16="http://schemas.microsoft.com/office/drawing/2014/main" id="{627C6597-80B9-4C17-A8B8-C9F3C6C9D394}"/>
              </a:ext>
            </a:extLst>
          </p:cNvPr>
          <p:cNvSpPr/>
          <p:nvPr/>
        </p:nvSpPr>
        <p:spPr>
          <a:xfrm>
            <a:off x="2425822" y="4175257"/>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9C09F77-6383-4CC1-B269-942FBC7CEE28}"/>
              </a:ext>
            </a:extLst>
          </p:cNvPr>
          <p:cNvSpPr txBox="1"/>
          <p:nvPr/>
        </p:nvSpPr>
        <p:spPr>
          <a:xfrm>
            <a:off x="2425821" y="3355779"/>
            <a:ext cx="7302499" cy="710707"/>
          </a:xfrm>
          <a:prstGeom prst="rect">
            <a:avLst/>
          </a:prstGeom>
          <a:noFill/>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When appropriate, apply for a registration waiver or expedited review process while national registration is pending</a:t>
            </a:r>
          </a:p>
        </p:txBody>
      </p:sp>
      <p:sp>
        <p:nvSpPr>
          <p:cNvPr id="22" name="TextBox 21">
            <a:extLst>
              <a:ext uri="{FF2B5EF4-FFF2-40B4-BE49-F238E27FC236}">
                <a16:creationId xmlns:a16="http://schemas.microsoft.com/office/drawing/2014/main" id="{E36375CC-8A9D-49B8-96C5-189C615B3422}"/>
              </a:ext>
            </a:extLst>
          </p:cNvPr>
          <p:cNvSpPr txBox="1"/>
          <p:nvPr/>
        </p:nvSpPr>
        <p:spPr>
          <a:xfrm>
            <a:off x="2425821" y="4271957"/>
            <a:ext cx="7302498" cy="729430"/>
          </a:xfrm>
          <a:prstGeom prst="rect">
            <a:avLst/>
          </a:prstGeom>
          <a:noFill/>
        </p:spPr>
        <p:txBody>
          <a:bodyPr wrap="square">
            <a:spAutoFit/>
          </a:bodyPr>
          <a:lstStyle/>
          <a:p>
            <a:pPr marR="0" lvl="0">
              <a:lnSpc>
                <a:spcPct val="115000"/>
              </a:lnSpc>
              <a:spcBef>
                <a:spcPts val="0"/>
              </a:spcBef>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Ensure hormonal IUD is included in country’s essential medicines list and national service delivery guidelines, where applicable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Graphic 22" descr="Checkmark outline">
            <a:extLst>
              <a:ext uri="{FF2B5EF4-FFF2-40B4-BE49-F238E27FC236}">
                <a16:creationId xmlns:a16="http://schemas.microsoft.com/office/drawing/2014/main" id="{C8A8B4EB-9F37-44AC-AB36-A7303C550B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1" y="4271957"/>
            <a:ext cx="406400" cy="406400"/>
          </a:xfrm>
          <a:prstGeom prst="rect">
            <a:avLst/>
          </a:prstGeom>
        </p:spPr>
      </p:pic>
      <p:sp>
        <p:nvSpPr>
          <p:cNvPr id="24" name="Text Placeholder 2">
            <a:extLst>
              <a:ext uri="{FF2B5EF4-FFF2-40B4-BE49-F238E27FC236}">
                <a16:creationId xmlns:a16="http://schemas.microsoft.com/office/drawing/2014/main" id="{610990DB-1B9C-478B-A86D-C7D0DB0D88AC}"/>
              </a:ext>
            </a:extLst>
          </p:cNvPr>
          <p:cNvSpPr>
            <a:spLocks noGrp="1"/>
          </p:cNvSpPr>
          <p:nvPr>
            <p:ph type="body" sz="quarter" idx="11"/>
          </p:nvPr>
        </p:nvSpPr>
        <p:spPr>
          <a:xfrm>
            <a:off x="829249" y="74465"/>
            <a:ext cx="11019333" cy="535285"/>
          </a:xfrm>
        </p:spPr>
        <p:txBody>
          <a:bodyPr anchor="ctr">
            <a:noAutofit/>
          </a:bodyPr>
          <a:lstStyle/>
          <a:p>
            <a:pPr indent="-457200">
              <a:lnSpc>
                <a:spcPct val="107000"/>
              </a:lnSpc>
              <a:spcBef>
                <a:spcPts val="0"/>
              </a:spcBef>
              <a:spcAft>
                <a:spcPts val="1800"/>
              </a:spcAft>
            </a:pPr>
            <a:r>
              <a:rPr lang="en-US" sz="1800" dirty="0">
                <a:solidFill>
                  <a:schemeClr val="bg1"/>
                </a:solidFill>
              </a:rPr>
              <a:t>Ensure quality-assured product(s) are registered for use and method is included in essential medicines lists and national service delivery guidelines</a:t>
            </a:r>
          </a:p>
        </p:txBody>
      </p:sp>
      <p:sp>
        <p:nvSpPr>
          <p:cNvPr id="21" name="Rectangle 20">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67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07D4D-5F10-4148-A91E-0284BE61A58D}"/>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25914" t="31379" r="857" b="58176"/>
          <a:stretch/>
        </p:blipFill>
        <p:spPr>
          <a:xfrm flipH="1" flipV="1">
            <a:off x="4289906" y="3146733"/>
            <a:ext cx="3404451" cy="393558"/>
          </a:xfrm>
          <a:prstGeom prst="rect">
            <a:avLst/>
          </a:prstGeom>
        </p:spPr>
      </p:pic>
      <p:sp>
        <p:nvSpPr>
          <p:cNvPr id="6" name="TextBox 5">
            <a:extLst>
              <a:ext uri="{FF2B5EF4-FFF2-40B4-BE49-F238E27FC236}">
                <a16:creationId xmlns:a16="http://schemas.microsoft.com/office/drawing/2014/main" id="{E42513F2-EE54-462B-BDD7-F6235E3A26A7}"/>
              </a:ext>
            </a:extLst>
          </p:cNvPr>
          <p:cNvSpPr txBox="1"/>
          <p:nvPr/>
        </p:nvSpPr>
        <p:spPr>
          <a:xfrm>
            <a:off x="4560707" y="2443784"/>
            <a:ext cx="3070584" cy="702949"/>
          </a:xfrm>
          <a:prstGeom prst="rect">
            <a:avLst/>
          </a:prstGeom>
          <a:noFill/>
        </p:spPr>
        <p:txBody>
          <a:bodyPr wrap="none" rtlCol="0">
            <a:spAutoFit/>
          </a:bodyPr>
          <a:lstStyle/>
          <a:p>
            <a:pPr algn="ctr">
              <a:lnSpc>
                <a:spcPct val="107000"/>
              </a:lnSpc>
              <a:spcAft>
                <a:spcPts val="1200"/>
              </a:spcAft>
              <a:buClr>
                <a:schemeClr val="tx2"/>
              </a:buClr>
            </a:pPr>
            <a:r>
              <a:rPr lang="en-US" sz="4000" dirty="0">
                <a:solidFill>
                  <a:srgbClr val="000000"/>
                </a:solidFill>
                <a:latin typeface="Cambria" panose="02040503050406030204"/>
              </a:rPr>
              <a:t>Introduction </a:t>
            </a:r>
          </a:p>
        </p:txBody>
      </p:sp>
      <p:sp>
        <p:nvSpPr>
          <p:cNvPr id="8" name="Rectangle 7">
            <a:extLst>
              <a:ext uri="{FF2B5EF4-FFF2-40B4-BE49-F238E27FC236}">
                <a16:creationId xmlns:a16="http://schemas.microsoft.com/office/drawing/2014/main" id="{E2D630FC-F3AD-4ED4-B7FF-090320523B01}"/>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13" name="Rectangle 12">
            <a:extLst>
              <a:ext uri="{FF2B5EF4-FFF2-40B4-BE49-F238E27FC236}">
                <a16:creationId xmlns:a16="http://schemas.microsoft.com/office/drawing/2014/main" id="{A6A42F6A-12FB-48EC-A7B9-2DFA924C7A83}"/>
              </a:ext>
            </a:extLst>
          </p:cNvPr>
          <p:cNvSpPr/>
          <p:nvPr/>
        </p:nvSpPr>
        <p:spPr>
          <a:xfrm>
            <a:off x="-1" y="6167121"/>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71082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2</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3416320"/>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1.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a:latin typeface="+mj-lt"/>
              </a:rPr>
              <a:t>What is the status of registration for hormonal IUD product(s) in your country? If product(s) are not yet registered, can a waiver been pursued?</a:t>
            </a:r>
          </a:p>
          <a:p>
            <a:endParaRPr lang="en-US" dirty="0">
              <a:latin typeface="+mj-lt"/>
            </a:endParaRPr>
          </a:p>
          <a:p>
            <a:pPr lvl="0"/>
            <a:r>
              <a:rPr lang="en-US" dirty="0">
                <a:solidFill>
                  <a:srgbClr val="000000"/>
                </a:solidFill>
                <a:latin typeface="Calibri" panose="020F0502020204030204"/>
              </a:rPr>
              <a:t>What are the steps and costs to securing registration? What are the timelines, and who will be responsible? </a:t>
            </a:r>
          </a:p>
          <a:p>
            <a:pPr lvl="0"/>
            <a:endParaRPr lang="en-US" dirty="0">
              <a:solidFill>
                <a:srgbClr val="000000"/>
              </a:solidFill>
              <a:latin typeface="Calibri" panose="020F0502020204030204"/>
            </a:endParaRPr>
          </a:p>
          <a:p>
            <a:pPr lvl="0"/>
            <a:r>
              <a:rPr lang="en-US" dirty="0">
                <a:solidFill>
                  <a:srgbClr val="000000"/>
                </a:solidFill>
                <a:latin typeface="Calibri" panose="020F0502020204030204"/>
              </a:rPr>
              <a:t>If product(s) are registered, which product(s)?</a:t>
            </a:r>
          </a:p>
          <a:p>
            <a:endParaRPr lang="en-US" dirty="0">
              <a:latin typeface="+mj-lt"/>
            </a:endParaRPr>
          </a:p>
        </p:txBody>
      </p:sp>
      <p:sp>
        <p:nvSpPr>
          <p:cNvPr id="7" name="Text Placeholder 2">
            <a:extLst>
              <a:ext uri="{FF2B5EF4-FFF2-40B4-BE49-F238E27FC236}">
                <a16:creationId xmlns:a16="http://schemas.microsoft.com/office/drawing/2014/main" id="{610990DB-1B9C-478B-A86D-C7D0DB0D88AC}"/>
              </a:ext>
            </a:extLst>
          </p:cNvPr>
          <p:cNvSpPr>
            <a:spLocks noGrp="1"/>
          </p:cNvSpPr>
          <p:nvPr>
            <p:ph type="body" sz="quarter" idx="11"/>
          </p:nvPr>
        </p:nvSpPr>
        <p:spPr>
          <a:xfrm>
            <a:off x="829249" y="74465"/>
            <a:ext cx="11019333" cy="535285"/>
          </a:xfrm>
        </p:spPr>
        <p:txBody>
          <a:bodyPr anchor="ctr">
            <a:noAutofit/>
          </a:bodyPr>
          <a:lstStyle/>
          <a:p>
            <a:pPr indent="-457200">
              <a:lnSpc>
                <a:spcPct val="107000"/>
              </a:lnSpc>
              <a:spcBef>
                <a:spcPts val="0"/>
              </a:spcBef>
              <a:spcAft>
                <a:spcPts val="1800"/>
              </a:spcAft>
            </a:pPr>
            <a:r>
              <a:rPr lang="en-US" sz="1800" dirty="0">
                <a:solidFill>
                  <a:schemeClr val="bg1"/>
                </a:solidFill>
              </a:rPr>
              <a:t>Ensure quality-assured product(s) are registered for use and method is included in essential medicines lists and national service delivery guidelines</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95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2</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646331"/>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2.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69636" y="2860501"/>
            <a:ext cx="3862122" cy="1477328"/>
          </a:xfrm>
          <a:prstGeom prst="rect">
            <a:avLst/>
          </a:prstGeom>
        </p:spPr>
        <p:txBody>
          <a:bodyPr wrap="square">
            <a:spAutoFit/>
          </a:bodyPr>
          <a:lstStyle/>
          <a:p>
            <a:pPr lvl="0"/>
            <a:r>
              <a:rPr lang="en-US" dirty="0">
                <a:solidFill>
                  <a:prstClr val="black"/>
                </a:solidFill>
                <a:latin typeface="Calibri" panose="020F0502020204030204"/>
              </a:rPr>
              <a:t>What are the steps to adding the hormonal IUD to the EML? What are the timelines, and who will be responsible?</a:t>
            </a:r>
          </a:p>
          <a:p>
            <a:endParaRPr lang="en-US" dirty="0"/>
          </a:p>
        </p:txBody>
      </p:sp>
      <p:sp>
        <p:nvSpPr>
          <p:cNvPr id="10" name="Text Placeholder 2">
            <a:extLst>
              <a:ext uri="{FF2B5EF4-FFF2-40B4-BE49-F238E27FC236}">
                <a16:creationId xmlns:a16="http://schemas.microsoft.com/office/drawing/2014/main" id="{610990DB-1B9C-478B-A86D-C7D0DB0D88AC}"/>
              </a:ext>
            </a:extLst>
          </p:cNvPr>
          <p:cNvSpPr>
            <a:spLocks noGrp="1"/>
          </p:cNvSpPr>
          <p:nvPr>
            <p:ph type="body" sz="quarter" idx="11"/>
          </p:nvPr>
        </p:nvSpPr>
        <p:spPr>
          <a:xfrm>
            <a:off x="829249" y="74465"/>
            <a:ext cx="11019333" cy="535285"/>
          </a:xfrm>
        </p:spPr>
        <p:txBody>
          <a:bodyPr anchor="ctr">
            <a:noAutofit/>
          </a:bodyPr>
          <a:lstStyle/>
          <a:p>
            <a:pPr indent="-457200">
              <a:lnSpc>
                <a:spcPct val="107000"/>
              </a:lnSpc>
              <a:spcBef>
                <a:spcPts val="0"/>
              </a:spcBef>
              <a:spcAft>
                <a:spcPts val="1800"/>
              </a:spcAft>
            </a:pPr>
            <a:r>
              <a:rPr lang="en-US" sz="1800" dirty="0">
                <a:solidFill>
                  <a:schemeClr val="bg1"/>
                </a:solidFill>
              </a:rPr>
              <a:t>Ensure quality-assured product(s) are registered for use and method is included in essential medicines lists and national service delivery guidelines</a:t>
            </a:r>
          </a:p>
        </p:txBody>
      </p:sp>
      <p:sp>
        <p:nvSpPr>
          <p:cNvPr id="7" name="Rectangle 6">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861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2</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2862322"/>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3. </a:t>
            </a:r>
          </a:p>
          <a:p>
            <a:pPr lvl="0">
              <a:defRPr/>
            </a:pPr>
            <a:endParaRPr lang="en-US" dirty="0">
              <a:solidFill>
                <a:prstClr val="black"/>
              </a:solidFill>
              <a:latin typeface="Calibri" panose="020F0502020204030204"/>
            </a:endParaRPr>
          </a:p>
          <a:p>
            <a:pPr lvl="0">
              <a:defRPr/>
            </a:pPr>
            <a:r>
              <a:rPr lang="en-US" dirty="0">
                <a:solidFill>
                  <a:prstClr val="black"/>
                </a:solidFill>
                <a:latin typeface="Calibri" panose="020F0502020204030204"/>
              </a:rPr>
              <a:t>What are the steps to add the hormonal IUD to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pre-service and in-service</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national service delivery guidelines?</a:t>
            </a:r>
          </a:p>
          <a:p>
            <a:pPr lvl="0">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are the timelines and w</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 will be responsible?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Placeholder 2">
            <a:extLst>
              <a:ext uri="{FF2B5EF4-FFF2-40B4-BE49-F238E27FC236}">
                <a16:creationId xmlns:a16="http://schemas.microsoft.com/office/drawing/2014/main" id="{610990DB-1B9C-478B-A86D-C7D0DB0D88AC}"/>
              </a:ext>
            </a:extLst>
          </p:cNvPr>
          <p:cNvSpPr>
            <a:spLocks noGrp="1"/>
          </p:cNvSpPr>
          <p:nvPr>
            <p:ph type="body" sz="quarter" idx="11"/>
          </p:nvPr>
        </p:nvSpPr>
        <p:spPr>
          <a:xfrm>
            <a:off x="829249" y="74465"/>
            <a:ext cx="11019333" cy="535285"/>
          </a:xfrm>
        </p:spPr>
        <p:txBody>
          <a:bodyPr anchor="ctr">
            <a:noAutofit/>
          </a:bodyPr>
          <a:lstStyle/>
          <a:p>
            <a:pPr indent="-457200">
              <a:lnSpc>
                <a:spcPct val="107000"/>
              </a:lnSpc>
              <a:spcBef>
                <a:spcPts val="0"/>
              </a:spcBef>
              <a:spcAft>
                <a:spcPts val="1800"/>
              </a:spcAft>
            </a:pPr>
            <a:r>
              <a:rPr lang="en-US" sz="1800" dirty="0">
                <a:solidFill>
                  <a:schemeClr val="bg1"/>
                </a:solidFill>
              </a:rPr>
              <a:t>Ensure quality-assured product(s) are registered for use and method is included in essential medicines lists and national service delivery guidelines</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255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1D38ACF-9C62-430B-97BB-98716DFC1A9F}"/>
              </a:ext>
            </a:extLst>
          </p:cNvPr>
          <p:cNvSpPr>
            <a:spLocks noGrp="1"/>
          </p:cNvSpPr>
          <p:nvPr>
            <p:ph type="body" sz="quarter" idx="10"/>
          </p:nvPr>
        </p:nvSpPr>
        <p:spPr/>
        <p:txBody>
          <a:bodyPr/>
          <a:lstStyle/>
          <a:p>
            <a:r>
              <a:rPr lang="en-US"/>
              <a:t>3</a:t>
            </a:r>
          </a:p>
        </p:txBody>
      </p:sp>
      <p:sp>
        <p:nvSpPr>
          <p:cNvPr id="3" name="Title 2">
            <a:extLst>
              <a:ext uri="{FF2B5EF4-FFF2-40B4-BE49-F238E27FC236}">
                <a16:creationId xmlns:a16="http://schemas.microsoft.com/office/drawing/2014/main" id="{C7DB4A7E-B91D-4E1A-B46E-DDC2C2073DB5}"/>
              </a:ext>
            </a:extLst>
          </p:cNvPr>
          <p:cNvSpPr>
            <a:spLocks noGrp="1"/>
          </p:cNvSpPr>
          <p:nvPr>
            <p:ph type="title"/>
          </p:nvPr>
        </p:nvSpPr>
        <p:spPr>
          <a:xfrm>
            <a:off x="1827277" y="710069"/>
            <a:ext cx="6886417" cy="772161"/>
          </a:xfrm>
        </p:spPr>
        <p:txBody>
          <a:bodyPr vert="horz">
            <a:normAutofit fontScale="90000"/>
          </a:bodyPr>
          <a:lstStyle/>
          <a:p>
            <a:r>
              <a:rPr lang="en-US" b="1" dirty="0"/>
              <a:t>Identify health care worker capacity building models and adopt cascade approach</a:t>
            </a:r>
          </a:p>
        </p:txBody>
      </p:sp>
      <p:sp>
        <p:nvSpPr>
          <p:cNvPr id="4" name="Text Placeholder 3">
            <a:extLst>
              <a:ext uri="{FF2B5EF4-FFF2-40B4-BE49-F238E27FC236}">
                <a16:creationId xmlns:a16="http://schemas.microsoft.com/office/drawing/2014/main" id="{57C09F6F-063B-49B9-B93C-76C284384D93}"/>
              </a:ext>
            </a:extLst>
          </p:cNvPr>
          <p:cNvSpPr>
            <a:spLocks noGrp="1"/>
          </p:cNvSpPr>
          <p:nvPr>
            <p:ph type="body" sz="quarter" idx="11"/>
          </p:nvPr>
        </p:nvSpPr>
        <p:spPr>
          <a:xfrm>
            <a:off x="1827277" y="1569466"/>
            <a:ext cx="2327478" cy="390814"/>
          </a:xfrm>
        </p:spPr>
        <p:txBody>
          <a:bodyPr>
            <a:normAutofit lnSpcReduction="10000"/>
          </a:bodyPr>
          <a:lstStyle/>
          <a:p>
            <a:r>
              <a:rPr lang="en-US" dirty="0"/>
              <a:t>Considerations</a:t>
            </a:r>
          </a:p>
        </p:txBody>
      </p:sp>
      <p:sp>
        <p:nvSpPr>
          <p:cNvPr id="6" name="TextBox 5">
            <a:extLst>
              <a:ext uri="{FF2B5EF4-FFF2-40B4-BE49-F238E27FC236}">
                <a16:creationId xmlns:a16="http://schemas.microsoft.com/office/drawing/2014/main" id="{3218B453-B1D2-4154-975F-DDBFBEE50589}"/>
              </a:ext>
            </a:extLst>
          </p:cNvPr>
          <p:cNvSpPr txBox="1"/>
          <p:nvPr/>
        </p:nvSpPr>
        <p:spPr>
          <a:xfrm>
            <a:off x="882596" y="1896908"/>
            <a:ext cx="7386362" cy="4524315"/>
          </a:xfrm>
          <a:prstGeom prst="rect">
            <a:avLst/>
          </a:prstGeom>
          <a:noFill/>
        </p:spPr>
        <p:txBody>
          <a:bodyPr wrap="square">
            <a:spAutoFit/>
          </a:bodyPr>
          <a:lstStyle>
            <a:defPPr>
              <a:defRPr lang="en-US"/>
            </a:defPPr>
            <a:lvl1pPr>
              <a:defRPr>
                <a:solidFill>
                  <a:srgbClr val="000000"/>
                </a:solidFill>
                <a:latin typeface="Calibri" panose="020F0502020204030204" pitchFamily="34" charset="0"/>
                <a:ea typeface="Calibri" panose="020F0502020204030204" pitchFamily="34" charset="0"/>
                <a:cs typeface="Times New Roman" panose="02020603050405020304" pitchFamily="18" charset="0"/>
              </a:defRPr>
            </a:lvl1pPr>
          </a:lstStyle>
          <a:p>
            <a:pPr marL="285750" indent="-285750">
              <a:buFont typeface="Arial" panose="020B0604020202020204" pitchFamily="34" charset="0"/>
              <a:buChar char="•"/>
            </a:pPr>
            <a:r>
              <a:rPr lang="en-US" sz="1600" dirty="0"/>
              <a:t>Building capacity of health care workers is vital. Personnel that should be oriented to provide high-quality counselling, insertion and removal of the hormonal IUD include physicians, midwives, nurses, and/or skilled birth attendants. Community health workers and/or digital information portals can also be engaged to support awareness generation and demand creation. Supply chain managers should also be engaged to support logistics.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Training modules for health care workers should be high-quality, cost-efficient and fit-to-purpose. These modules should build in plans for mentoring, to ensure strong counseling and service delivery. </a:t>
            </a:r>
          </a:p>
          <a:p>
            <a:endParaRPr lang="en-US" sz="1600" dirty="0"/>
          </a:p>
          <a:p>
            <a:pPr marL="285750" indent="-285750">
              <a:buFont typeface="Arial" panose="020B0604020202020204" pitchFamily="34" charset="0"/>
              <a:buChar char="•"/>
            </a:pPr>
            <a:r>
              <a:rPr lang="en-US" sz="1600" dirty="0"/>
              <a:t>The </a:t>
            </a:r>
            <a:r>
              <a:rPr lang="en-US" sz="1600" b="1" dirty="0">
                <a:hlinkClick r:id="rId5"/>
              </a:rPr>
              <a:t>Training Resource Package (TRP) </a:t>
            </a:r>
            <a:r>
              <a:rPr lang="en-US" sz="1600" dirty="0"/>
              <a:t>for Family Planning has up-to-date training curricula on FP, including a training module on the hormonal IUD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Existing FP health care providers who are skilled and confident in copper IUD insertion and removal will likely require less time to become competent in insertion and removal of hormonal IUD when compared to health care providers who are inexperienced with copper IUD provision.</a:t>
            </a:r>
          </a:p>
        </p:txBody>
      </p:sp>
      <p:pic>
        <p:nvPicPr>
          <p:cNvPr id="12"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9444"/>
          <a:stretch/>
        </p:blipFill>
        <p:spPr>
          <a:xfrm rot="10800000">
            <a:off x="255683" y="1578313"/>
            <a:ext cx="462280" cy="914400"/>
          </a:xfrm>
          <a:prstGeom prst="rect">
            <a:avLst/>
          </a:prstGeom>
        </p:spPr>
      </p:pic>
      <p:pic>
        <p:nvPicPr>
          <p:cNvPr id="8" name="Picture 7">
            <a:extLst>
              <a:ext uri="{FF2B5EF4-FFF2-40B4-BE49-F238E27FC236}">
                <a16:creationId xmlns:a16="http://schemas.microsoft.com/office/drawing/2014/main" id="{FCEDC547-F445-471C-906C-4241E970205F}"/>
              </a:ext>
            </a:extLst>
          </p:cNvPr>
          <p:cNvPicPr>
            <a:picLocks noChangeAspect="1"/>
          </p:cNvPicPr>
          <p:nvPr/>
        </p:nvPicPr>
        <p:blipFill>
          <a:blip r:embed="rId8"/>
          <a:stretch>
            <a:fillRect/>
          </a:stretch>
        </p:blipFill>
        <p:spPr>
          <a:xfrm>
            <a:off x="8328767" y="2492713"/>
            <a:ext cx="3700600" cy="2866431"/>
          </a:xfrm>
          <a:prstGeom prst="rect">
            <a:avLst/>
          </a:prstGeom>
          <a:ln>
            <a:solidFill>
              <a:schemeClr val="bg2">
                <a:lumMod val="50000"/>
                <a:lumOff val="50000"/>
              </a:schemeClr>
            </a:solidFill>
          </a:ln>
        </p:spPr>
      </p:pic>
      <p:sp>
        <p:nvSpPr>
          <p:cNvPr id="9" name="Rectangle 8">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5103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694B66-9626-44EF-B25C-3771C41FC378}"/>
              </a:ext>
            </a:extLst>
          </p:cNvPr>
          <p:cNvSpPr>
            <a:spLocks noGrp="1"/>
          </p:cNvSpPr>
          <p:nvPr>
            <p:ph type="body" sz="quarter" idx="10"/>
          </p:nvPr>
        </p:nvSpPr>
        <p:spPr/>
        <p:txBody>
          <a:bodyPr>
            <a:noAutofit/>
          </a:bodyPr>
          <a:lstStyle/>
          <a:p>
            <a:r>
              <a:rPr lang="en-US"/>
              <a:t>3</a:t>
            </a:r>
          </a:p>
        </p:txBody>
      </p:sp>
      <p:sp>
        <p:nvSpPr>
          <p:cNvPr id="3" name="Text Placeholder 2">
            <a:extLst>
              <a:ext uri="{FF2B5EF4-FFF2-40B4-BE49-F238E27FC236}">
                <a16:creationId xmlns:a16="http://schemas.microsoft.com/office/drawing/2014/main" id="{857B72FE-A14A-4844-B03E-406878C429C5}"/>
              </a:ext>
            </a:extLst>
          </p:cNvPr>
          <p:cNvSpPr>
            <a:spLocks noGrp="1"/>
          </p:cNvSpPr>
          <p:nvPr>
            <p:ph type="body" sz="quarter" idx="11"/>
          </p:nvPr>
        </p:nvSpPr>
        <p:spPr/>
        <p:txBody>
          <a:bodyPr/>
          <a:lstStyle/>
          <a:p>
            <a:r>
              <a:rPr lang="en-US" dirty="0"/>
              <a:t>Identify health care worker capacity building models and adopt cascade approach</a:t>
            </a:r>
          </a:p>
        </p:txBody>
      </p:sp>
      <p:sp>
        <p:nvSpPr>
          <p:cNvPr id="4" name="Text Placeholder 3">
            <a:extLst>
              <a:ext uri="{FF2B5EF4-FFF2-40B4-BE49-F238E27FC236}">
                <a16:creationId xmlns:a16="http://schemas.microsoft.com/office/drawing/2014/main" id="{E65A3734-1C03-4864-A68B-81376F62966B}"/>
              </a:ext>
            </a:extLst>
          </p:cNvPr>
          <p:cNvSpPr>
            <a:spLocks noGrp="1"/>
          </p:cNvSpPr>
          <p:nvPr>
            <p:ph type="body" sz="quarter" idx="12"/>
          </p:nvPr>
        </p:nvSpPr>
        <p:spPr/>
        <p:txBody>
          <a:bodyPr>
            <a:normAutofit lnSpcReduction="10000"/>
          </a:bodyPr>
          <a:lstStyle/>
          <a:p>
            <a:r>
              <a:rPr lang="en-US"/>
              <a:t>Considerations</a:t>
            </a:r>
          </a:p>
        </p:txBody>
      </p:sp>
      <p:pic>
        <p:nvPicPr>
          <p:cNvPr id="6" name="Picture 5">
            <a:extLst>
              <a:ext uri="{FF2B5EF4-FFF2-40B4-BE49-F238E27FC236}">
                <a16:creationId xmlns:a16="http://schemas.microsoft.com/office/drawing/2014/main" id="{69E3785F-3136-4566-8DC8-B5E1B1536A8A}"/>
              </a:ext>
            </a:extLst>
          </p:cNvPr>
          <p:cNvPicPr>
            <a:picLocks noChangeAspect="1"/>
          </p:cNvPicPr>
          <p:nvPr/>
        </p:nvPicPr>
        <p:blipFill rotWithShape="1">
          <a:blip r:embed="rId2"/>
          <a:srcRect l="62050" t="18381" r="20466" b="27649"/>
          <a:stretch/>
        </p:blipFill>
        <p:spPr>
          <a:xfrm>
            <a:off x="7715004" y="1489531"/>
            <a:ext cx="3259737" cy="3544533"/>
          </a:xfrm>
          <a:prstGeom prst="rect">
            <a:avLst/>
          </a:prstGeom>
          <a:ln>
            <a:solidFill>
              <a:schemeClr val="tx1">
                <a:lumMod val="65000"/>
                <a:lumOff val="35000"/>
              </a:schemeClr>
            </a:solidFill>
          </a:ln>
        </p:spPr>
      </p:pic>
      <p:pic>
        <p:nvPicPr>
          <p:cNvPr id="11"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444"/>
          <a:stretch/>
        </p:blipFill>
        <p:spPr>
          <a:xfrm rot="10800000">
            <a:off x="138496" y="1221157"/>
            <a:ext cx="462280" cy="914400"/>
          </a:xfrm>
          <a:prstGeom prst="rect">
            <a:avLst/>
          </a:prstGeom>
        </p:spPr>
      </p:pic>
      <p:sp>
        <p:nvSpPr>
          <p:cNvPr id="12" name="Rectangle 11"/>
          <p:cNvSpPr/>
          <p:nvPr/>
        </p:nvSpPr>
        <p:spPr>
          <a:xfrm>
            <a:off x="522168" y="1489531"/>
            <a:ext cx="7009359" cy="5078313"/>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Counseling about contraceptive-induced menstrual changes is critical for provision of any contraceptive option, and will be a key part of training for the hormonal IUD. </a:t>
            </a: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Introduction of hormonal IUD is an opportunity to reinforce the importance of counseling to address any misconceptions on on bleeding changes as it relates to all hormonal methods. </a:t>
            </a: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NORMAL tool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is a job aid that contains guidance for health care providers to counsel family planning clients on bleeding changes associated with the use of hormonal contraception and other FP methods. Download the tool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5"/>
              </a:rPr>
              <a:t>here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trike="sngStrike"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various FP methods, also visit the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6"/>
              </a:rPr>
              <a:t>Training Resource Package (TRP)</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which along with training curricula, also includes information on common myths and misconceptions about the method, role counseling scenarios, and other counseling checklists and job aids. </a:t>
            </a: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04044711-1FAD-4ECC-940C-47A26F7D92B3}"/>
              </a:ext>
            </a:extLst>
          </p:cNvPr>
          <p:cNvSpPr/>
          <p:nvPr/>
        </p:nvSpPr>
        <p:spPr>
          <a:xfrm>
            <a:off x="8851793" y="1036491"/>
            <a:ext cx="1495281" cy="369332"/>
          </a:xfrm>
          <a:prstGeom prst="rect">
            <a:avLst/>
          </a:prstGeom>
        </p:spPr>
        <p:txBody>
          <a:bodyPr wrap="none">
            <a:spAutoFit/>
          </a:bodyPr>
          <a:lstStyle/>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NORMAL tool</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FBCC4C7-032C-4DFE-8AAF-3D5933A8EF82}"/>
              </a:ext>
            </a:extLst>
          </p:cNvPr>
          <p:cNvPicPr>
            <a:picLocks noChangeAspect="1"/>
          </p:cNvPicPr>
          <p:nvPr/>
        </p:nvPicPr>
        <p:blipFill>
          <a:blip r:embed="rId7"/>
          <a:stretch>
            <a:fillRect/>
          </a:stretch>
        </p:blipFill>
        <p:spPr>
          <a:xfrm>
            <a:off x="8851793" y="2248837"/>
            <a:ext cx="2996789" cy="3874335"/>
          </a:xfrm>
          <a:prstGeom prst="rect">
            <a:avLst/>
          </a:prstGeom>
          <a:ln>
            <a:solidFill>
              <a:schemeClr val="bg2">
                <a:lumMod val="50000"/>
                <a:lumOff val="50000"/>
              </a:schemeClr>
            </a:solidFill>
          </a:ln>
        </p:spPr>
      </p:pic>
      <p:sp>
        <p:nvSpPr>
          <p:cNvPr id="10" name="Rectangle 9">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380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995427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2" imgH="442" progId="TCLayout.ActiveDocument.1">
                  <p:embed/>
                </p:oleObj>
              </mc:Choice>
              <mc:Fallback>
                <p:oleObj name="think-cell Slide" r:id="rId4" imgW="442" imgH="44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7847857B-4A8E-FE4F-AB01-BE7F3052DC44}"/>
              </a:ext>
            </a:extLst>
          </p:cNvPr>
          <p:cNvPicPr>
            <a:picLocks noChangeAspect="1"/>
          </p:cNvPicPr>
          <p:nvPr/>
        </p:nvPicPr>
        <p:blipFill rotWithShape="1">
          <a:blip r:embed="rId6">
            <a:alphaModFix amt="38000"/>
            <a:extLst>
              <a:ext uri="{28A0092B-C50C-407E-A947-70E740481C1C}">
                <a14:useLocalDpi xmlns:a14="http://schemas.microsoft.com/office/drawing/2010/main" val="0"/>
              </a:ext>
            </a:extLst>
          </a:blip>
          <a:srcRect l="41070"/>
          <a:stretch/>
        </p:blipFill>
        <p:spPr>
          <a:xfrm rot="10800000">
            <a:off x="6400800" y="670779"/>
            <a:ext cx="5791200" cy="1590529"/>
          </a:xfrm>
          <a:prstGeom prst="rect">
            <a:avLst/>
          </a:prstGeom>
        </p:spPr>
      </p:pic>
      <p:sp>
        <p:nvSpPr>
          <p:cNvPr id="2" name="Text Placeholder 1">
            <a:extLst>
              <a:ext uri="{FF2B5EF4-FFF2-40B4-BE49-F238E27FC236}">
                <a16:creationId xmlns:a16="http://schemas.microsoft.com/office/drawing/2014/main" id="{D8694B66-9626-44EF-B25C-3771C41FC378}"/>
              </a:ext>
            </a:extLst>
          </p:cNvPr>
          <p:cNvSpPr>
            <a:spLocks noGrp="1"/>
          </p:cNvSpPr>
          <p:nvPr>
            <p:ph type="body" sz="quarter" idx="10"/>
          </p:nvPr>
        </p:nvSpPr>
        <p:spPr/>
        <p:txBody>
          <a:bodyPr>
            <a:noAutofit/>
          </a:bodyPr>
          <a:lstStyle/>
          <a:p>
            <a:r>
              <a:rPr lang="en-US"/>
              <a:t>3</a:t>
            </a:r>
          </a:p>
        </p:txBody>
      </p:sp>
      <p:sp>
        <p:nvSpPr>
          <p:cNvPr id="3" name="Text Placeholder 2">
            <a:extLst>
              <a:ext uri="{FF2B5EF4-FFF2-40B4-BE49-F238E27FC236}">
                <a16:creationId xmlns:a16="http://schemas.microsoft.com/office/drawing/2014/main" id="{857B72FE-A14A-4844-B03E-406878C429C5}"/>
              </a:ext>
            </a:extLst>
          </p:cNvPr>
          <p:cNvSpPr>
            <a:spLocks noGrp="1"/>
          </p:cNvSpPr>
          <p:nvPr>
            <p:ph type="body" sz="quarter" idx="11"/>
          </p:nvPr>
        </p:nvSpPr>
        <p:spPr/>
        <p:txBody>
          <a:bodyPr/>
          <a:lstStyle/>
          <a:p>
            <a:r>
              <a:rPr lang="en-US" dirty="0"/>
              <a:t>Identify health care worker capacity building models and adopt cascade approach</a:t>
            </a:r>
          </a:p>
        </p:txBody>
      </p:sp>
      <p:sp>
        <p:nvSpPr>
          <p:cNvPr id="4" name="Text Placeholder 3">
            <a:extLst>
              <a:ext uri="{FF2B5EF4-FFF2-40B4-BE49-F238E27FC236}">
                <a16:creationId xmlns:a16="http://schemas.microsoft.com/office/drawing/2014/main" id="{E65A3734-1C03-4864-A68B-81376F62966B}"/>
              </a:ext>
            </a:extLst>
          </p:cNvPr>
          <p:cNvSpPr>
            <a:spLocks noGrp="1"/>
          </p:cNvSpPr>
          <p:nvPr>
            <p:ph type="body" sz="quarter" idx="12"/>
          </p:nvPr>
        </p:nvSpPr>
        <p:spPr/>
        <p:txBody>
          <a:bodyPr>
            <a:normAutofit lnSpcReduction="10000"/>
          </a:bodyPr>
          <a:lstStyle/>
          <a:p>
            <a:r>
              <a:rPr lang="en-US"/>
              <a:t>Considerations</a:t>
            </a:r>
          </a:p>
        </p:txBody>
      </p:sp>
      <p:sp>
        <p:nvSpPr>
          <p:cNvPr id="5" name="Rectangle 4">
            <a:extLst>
              <a:ext uri="{FF2B5EF4-FFF2-40B4-BE49-F238E27FC236}">
                <a16:creationId xmlns:a16="http://schemas.microsoft.com/office/drawing/2014/main" id="{46762418-01F1-463B-B585-6A69725B7A0F}"/>
              </a:ext>
            </a:extLst>
          </p:cNvPr>
          <p:cNvSpPr/>
          <p:nvPr/>
        </p:nvSpPr>
        <p:spPr>
          <a:xfrm>
            <a:off x="600776" y="1274072"/>
            <a:ext cx="6657274" cy="5401479"/>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sz="1500" dirty="0">
                <a:solidFill>
                  <a:prstClr val="black"/>
                </a:solidFill>
                <a:latin typeface="Calibri"/>
              </a:rPr>
              <a:t>To effectively ensure provider skills acquisition, it is critical to build provider competence, a healthy cycle of client demand for services, frequent opportunities for providers to provide services, and provider confidence.</a:t>
            </a:r>
          </a:p>
          <a:p>
            <a:pPr marL="285750" lvl="0" indent="-285750" eaLnBrk="0" fontAlgn="base" hangingPunct="0">
              <a:spcBef>
                <a:spcPct val="0"/>
              </a:spcBef>
              <a:spcAft>
                <a:spcPct val="0"/>
              </a:spcAft>
              <a:buFont typeface="Arial" panose="020B0604020202020204" pitchFamily="34" charset="0"/>
              <a:buChar char="•"/>
            </a:pPr>
            <a:endParaRPr lang="en-US" sz="1500" dirty="0">
              <a:solidFill>
                <a:prstClr val="black"/>
              </a:solidFill>
              <a:latin typeface="Calibri"/>
            </a:endParaRPr>
          </a:p>
          <a:p>
            <a:pPr marL="285750" lvl="0" indent="-285750" eaLnBrk="0" fontAlgn="base" hangingPunct="0">
              <a:spcBef>
                <a:spcPct val="0"/>
              </a:spcBef>
              <a:spcAft>
                <a:spcPct val="0"/>
              </a:spcAft>
              <a:buFont typeface="Arial" panose="020B0604020202020204" pitchFamily="34" charset="0"/>
              <a:buChar char="•"/>
            </a:pPr>
            <a:r>
              <a:rPr lang="en-US" sz="1500" dirty="0">
                <a:solidFill>
                  <a:prstClr val="black"/>
                </a:solidFill>
                <a:latin typeface="Calibri"/>
              </a:rPr>
              <a:t>Targeting high volume facilities first can help develop this cycle, and provider champions from these sites can then help in cascading skills to other providers. Training multiple providers per facility and help prevent against loss of skills at facilities due to attrition.</a:t>
            </a:r>
          </a:p>
          <a:p>
            <a:pPr marL="285750" lvl="0" indent="-285750" eaLnBrk="0" fontAlgn="base" hangingPunct="0">
              <a:spcBef>
                <a:spcPct val="0"/>
              </a:spcBef>
              <a:spcAft>
                <a:spcPct val="0"/>
              </a:spcAft>
              <a:buFont typeface="Arial" panose="020B0604020202020204" pitchFamily="34" charset="0"/>
              <a:buChar char="•"/>
            </a:pPr>
            <a:endPar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dirty="0">
                <a:solidFill>
                  <a:prstClr val="black"/>
                </a:solidFill>
                <a:latin typeface="Calibri"/>
              </a:rPr>
              <a:t>Multi-intervention training approaches are more effective. On-site or on-the-job training can allow for tailor learning and translate to more effective practice. Mass trainings without a plan for sufficient opportunities for practice and frequent provision during and post-training risk:</a:t>
            </a:r>
          </a:p>
          <a:p>
            <a:pPr marL="742950" lvl="1" indent="-285750">
              <a:buFont typeface="Arial" panose="020B0604020202020204" pitchFamily="34" charset="0"/>
              <a:buChar char="•"/>
            </a:pPr>
            <a:r>
              <a:rPr lang="en-US" sz="1500" dirty="0">
                <a:solidFill>
                  <a:prstClr val="black"/>
                </a:solidFill>
                <a:latin typeface="Calibri"/>
              </a:rPr>
              <a:t>Skills atrophy</a:t>
            </a:r>
          </a:p>
          <a:p>
            <a:pPr marL="742950" lvl="1" indent="-285750">
              <a:buFont typeface="Arial" panose="020B0604020202020204" pitchFamily="34" charset="0"/>
              <a:buChar char="•"/>
            </a:pPr>
            <a:r>
              <a:rPr lang="en-US" sz="1500" dirty="0">
                <a:solidFill>
                  <a:prstClr val="black"/>
                </a:solidFill>
                <a:latin typeface="Calibri"/>
              </a:rPr>
              <a:t>Provider biases in service provision and counseling</a:t>
            </a:r>
          </a:p>
          <a:p>
            <a:pPr marL="742950" lvl="1" indent="-285750">
              <a:buFont typeface="Arial" panose="020B0604020202020204" pitchFamily="34" charset="0"/>
              <a:buChar char="•"/>
            </a:pPr>
            <a:r>
              <a:rPr lang="en-US" sz="1500" dirty="0">
                <a:solidFill>
                  <a:prstClr val="black"/>
                </a:solidFill>
                <a:latin typeface="Calibri"/>
              </a:rPr>
              <a:t>Counseling gaps</a:t>
            </a:r>
          </a:p>
          <a:p>
            <a:pPr marL="742950" lvl="1" indent="-285750">
              <a:buFont typeface="Arial" panose="020B0604020202020204" pitchFamily="34" charset="0"/>
              <a:buChar char="•"/>
            </a:pPr>
            <a:r>
              <a:rPr lang="en-US" sz="1500" dirty="0">
                <a:solidFill>
                  <a:prstClr val="black"/>
                </a:solidFill>
                <a:latin typeface="Calibri"/>
              </a:rPr>
              <a:t>Need for re-training </a:t>
            </a:r>
          </a:p>
          <a:p>
            <a:pPr marL="285750" indent="-285750">
              <a:buFont typeface="Arial" panose="020B0604020202020204" pitchFamily="34" charset="0"/>
              <a:buChar char="•"/>
            </a:pPr>
            <a:endParaRPr lang="en-US" sz="1500" dirty="0">
              <a:solidFill>
                <a:prstClr val="black"/>
              </a:solidFill>
              <a:latin typeface="Calibri"/>
            </a:endParaRPr>
          </a:p>
          <a:p>
            <a:pPr marL="285750" indent="-285750">
              <a:buFont typeface="Arial" panose="020B0604020202020204" pitchFamily="34" charset="0"/>
              <a:buChar char="•"/>
            </a:pPr>
            <a:r>
              <a:rPr lang="en-US" sz="1500" dirty="0">
                <a:solidFill>
                  <a:prstClr val="black"/>
                </a:solidFill>
                <a:latin typeface="Calibri"/>
              </a:rPr>
              <a:t>Gaps in client demand, quality counseling, provider skills, comfort, and confidence are  factors that have often impacted copper IUD uptake; thus, addressing these barriers with the hormonal IUD is an opportunity to reinvigorate the IUD market.</a:t>
            </a:r>
          </a:p>
          <a:p>
            <a:endPar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53819495-13D1-4B33-8CA1-5991ADFC92D9}"/>
              </a:ext>
            </a:extLst>
          </p:cNvPr>
          <p:cNvGraphicFramePr/>
          <p:nvPr>
            <p:extLst>
              <p:ext uri="{D42A27DB-BD31-4B8C-83A1-F6EECF244321}">
                <p14:modId xmlns:p14="http://schemas.microsoft.com/office/powerpoint/2010/main" val="3850216457"/>
              </p:ext>
            </p:extLst>
          </p:nvPr>
        </p:nvGraphicFramePr>
        <p:xfrm>
          <a:off x="7506308" y="2456746"/>
          <a:ext cx="4303643" cy="37264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49FB0DC5-712D-40C0-B91A-C25AF81951AC}"/>
              </a:ext>
            </a:extLst>
          </p:cNvPr>
          <p:cNvSpPr txBox="1"/>
          <p:nvPr/>
        </p:nvSpPr>
        <p:spPr>
          <a:xfrm>
            <a:off x="9036934" y="3815499"/>
            <a:ext cx="1242392" cy="830997"/>
          </a:xfrm>
          <a:prstGeom prst="rect">
            <a:avLst/>
          </a:prstGeom>
          <a:noFill/>
        </p:spPr>
        <p:txBody>
          <a:bodyPr wrap="square" rtlCol="0">
            <a:spAutoFit/>
          </a:bodyPr>
          <a:lstStyle/>
          <a:p>
            <a:pPr algn="ctr"/>
            <a:r>
              <a:rPr lang="en-US" sz="1600" b="1" i="1" dirty="0">
                <a:latin typeface="+mj-lt"/>
              </a:rPr>
              <a:t>Confident, skilled clinicians</a:t>
            </a:r>
          </a:p>
        </p:txBody>
      </p:sp>
      <p:sp>
        <p:nvSpPr>
          <p:cNvPr id="8" name="Rectangle 7"/>
          <p:cNvSpPr/>
          <p:nvPr/>
        </p:nvSpPr>
        <p:spPr>
          <a:xfrm>
            <a:off x="7051039" y="1102098"/>
            <a:ext cx="5278119" cy="923330"/>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takes time and practice to build provider confidence in their insertion skills, and it is also critical to ensure providers believe in the product</a:t>
            </a:r>
          </a:p>
        </p:txBody>
      </p:sp>
      <p:pic>
        <p:nvPicPr>
          <p:cNvPr id="9"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49444"/>
          <a:stretch/>
        </p:blipFill>
        <p:spPr>
          <a:xfrm rot="10800000">
            <a:off x="149855" y="985984"/>
            <a:ext cx="462280" cy="914400"/>
          </a:xfrm>
          <a:prstGeom prst="rect">
            <a:avLst/>
          </a:prstGeom>
        </p:spPr>
      </p:pic>
      <p:sp>
        <p:nvSpPr>
          <p:cNvPr id="12" name="Rectangle 11"/>
          <p:cNvSpPr/>
          <p:nvPr/>
        </p:nvSpPr>
        <p:spPr>
          <a:xfrm>
            <a:off x="10894288" y="6009301"/>
            <a:ext cx="9378696" cy="369332"/>
          </a:xfrm>
          <a:prstGeom prst="rect">
            <a:avLst/>
          </a:prstGeom>
        </p:spPr>
        <p:txBody>
          <a:bodyPr wrap="square" lIns="91440" tIns="45720" rIns="91440" bIns="45720" anchor="t">
            <a:noAutofit/>
          </a:bodyPr>
          <a:lstStyle/>
          <a:p>
            <a:pPr>
              <a:lnSpc>
                <a:spcPct val="115000"/>
              </a:lnSpc>
              <a:spcAft>
                <a:spcPts val="600"/>
              </a:spcAft>
            </a:pPr>
            <a:r>
              <a:rPr lang="en-US" sz="1200" dirty="0">
                <a:latin typeface="Calibri"/>
                <a:ea typeface="Calibri" panose="020F0502020204030204" pitchFamily="34" charset="0"/>
                <a:cs typeface="Calibri"/>
              </a:rPr>
              <a:t>Source: See notes</a:t>
            </a:r>
          </a:p>
        </p:txBody>
      </p:sp>
      <p:sp>
        <p:nvSpPr>
          <p:cNvPr id="13" name="Rectangle 12">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2344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F88EE-203E-466E-8AD9-82E60322CA9B}"/>
              </a:ext>
            </a:extLst>
          </p:cNvPr>
          <p:cNvSpPr>
            <a:spLocks noGrp="1"/>
          </p:cNvSpPr>
          <p:nvPr>
            <p:ph type="body" sz="quarter" idx="10"/>
          </p:nvPr>
        </p:nvSpPr>
        <p:spPr/>
        <p:txBody>
          <a:bodyPr>
            <a:noAutofit/>
          </a:bodyPr>
          <a:lstStyle/>
          <a:p>
            <a:r>
              <a:rPr lang="en-US"/>
              <a:t>3</a:t>
            </a:r>
          </a:p>
        </p:txBody>
      </p:sp>
      <p:sp>
        <p:nvSpPr>
          <p:cNvPr id="3" name="Text Placeholder 2">
            <a:extLst>
              <a:ext uri="{FF2B5EF4-FFF2-40B4-BE49-F238E27FC236}">
                <a16:creationId xmlns:a16="http://schemas.microsoft.com/office/drawing/2014/main" id="{610990DB-1B9C-478B-A86D-C7D0DB0D88AC}"/>
              </a:ext>
            </a:extLst>
          </p:cNvPr>
          <p:cNvSpPr>
            <a:spLocks noGrp="1"/>
          </p:cNvSpPr>
          <p:nvPr>
            <p:ph type="body" sz="quarter" idx="11"/>
          </p:nvPr>
        </p:nvSpPr>
        <p:spPr>
          <a:xfrm>
            <a:off x="829249" y="74465"/>
            <a:ext cx="11019333" cy="535285"/>
          </a:xfrm>
        </p:spPr>
        <p:txBody>
          <a:bodyPr anchor="ctr">
            <a:normAutofit/>
          </a:bodyPr>
          <a:lstStyle/>
          <a:p>
            <a:r>
              <a:rPr lang="en-US" dirty="0"/>
              <a:t>Identify health care worker capacity building models and adopt cascade approach</a:t>
            </a:r>
          </a:p>
        </p:txBody>
      </p:sp>
      <p:sp>
        <p:nvSpPr>
          <p:cNvPr id="4" name="Text Placeholder 3">
            <a:extLst>
              <a:ext uri="{FF2B5EF4-FFF2-40B4-BE49-F238E27FC236}">
                <a16:creationId xmlns:a16="http://schemas.microsoft.com/office/drawing/2014/main" id="{281DE19D-88AF-4D4A-B665-5E74EA702476}"/>
              </a:ext>
            </a:extLst>
          </p:cNvPr>
          <p:cNvSpPr>
            <a:spLocks noGrp="1"/>
          </p:cNvSpPr>
          <p:nvPr>
            <p:ph type="body" sz="quarter" idx="12"/>
          </p:nvPr>
        </p:nvSpPr>
        <p:spPr>
          <a:xfrm>
            <a:off x="1856232" y="1170432"/>
            <a:ext cx="3798736" cy="390814"/>
          </a:xfrm>
        </p:spPr>
        <p:txBody>
          <a:bodyPr>
            <a:normAutofit lnSpcReduction="10000"/>
          </a:bodyPr>
          <a:lstStyle/>
          <a:p>
            <a:r>
              <a:rPr lang="en-US"/>
              <a:t>Checklist</a:t>
            </a:r>
          </a:p>
        </p:txBody>
      </p:sp>
      <p:pic>
        <p:nvPicPr>
          <p:cNvPr id="12" name="Graphic 11" descr="Checkmark outline">
            <a:extLst>
              <a:ext uri="{FF2B5EF4-FFF2-40B4-BE49-F238E27FC236}">
                <a16:creationId xmlns:a16="http://schemas.microsoft.com/office/drawing/2014/main" id="{88107C75-8F24-413D-AA35-A5B45BF880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3" y="2187307"/>
            <a:ext cx="406400" cy="406400"/>
          </a:xfrm>
          <a:prstGeom prst="rect">
            <a:avLst/>
          </a:prstGeom>
        </p:spPr>
      </p:pic>
      <p:sp>
        <p:nvSpPr>
          <p:cNvPr id="13" name="Rectangle 12">
            <a:extLst>
              <a:ext uri="{FF2B5EF4-FFF2-40B4-BE49-F238E27FC236}">
                <a16:creationId xmlns:a16="http://schemas.microsoft.com/office/drawing/2014/main" id="{C0885B79-0C24-4FD8-9935-3F8552A1E3FC}"/>
              </a:ext>
            </a:extLst>
          </p:cNvPr>
          <p:cNvSpPr/>
          <p:nvPr/>
        </p:nvSpPr>
        <p:spPr>
          <a:xfrm>
            <a:off x="2425822" y="3273762"/>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4BDD80E-9C01-4A02-ACF8-DA6D5A51F240}"/>
              </a:ext>
            </a:extLst>
          </p:cNvPr>
          <p:cNvSpPr txBox="1"/>
          <p:nvPr/>
        </p:nvSpPr>
        <p:spPr>
          <a:xfrm>
            <a:off x="2425823" y="1828158"/>
            <a:ext cx="7302499" cy="1366528"/>
          </a:xfrm>
          <a:prstGeom prst="rect">
            <a:avLst/>
          </a:prstGeom>
          <a:noFill/>
        </p:spPr>
        <p:txBody>
          <a:bodyPr wrap="square">
            <a:spAutoFit/>
          </a:bodyPr>
          <a:lstStyle/>
          <a:p>
            <a:pPr>
              <a:lnSpc>
                <a:spcPct val="115000"/>
              </a:lnSpc>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Decide appropriate cascade for sequencing capacity building activities with target market in mind (e.g. TOTs, then targeting health care workers with experience inserting/removing copper IUDs, etc.);  use the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Training Planning and Mapping Tool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from this toolkit</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aphic 14" descr="Checkmark outline">
            <a:extLst>
              <a:ext uri="{FF2B5EF4-FFF2-40B4-BE49-F238E27FC236}">
                <a16:creationId xmlns:a16="http://schemas.microsoft.com/office/drawing/2014/main" id="{5A627D5F-4D51-4FAA-8EEA-6ED1C7AB65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1" y="3421081"/>
            <a:ext cx="406400" cy="406400"/>
          </a:xfrm>
          <a:prstGeom prst="rect">
            <a:avLst/>
          </a:prstGeom>
        </p:spPr>
      </p:pic>
      <p:sp>
        <p:nvSpPr>
          <p:cNvPr id="17" name="TextBox 16">
            <a:extLst>
              <a:ext uri="{FF2B5EF4-FFF2-40B4-BE49-F238E27FC236}">
                <a16:creationId xmlns:a16="http://schemas.microsoft.com/office/drawing/2014/main" id="{F97D3FF6-A184-45DC-B5B4-8BB7F77DE2F5}"/>
              </a:ext>
            </a:extLst>
          </p:cNvPr>
          <p:cNvSpPr txBox="1"/>
          <p:nvPr/>
        </p:nvSpPr>
        <p:spPr>
          <a:xfrm>
            <a:off x="2425821" y="3414388"/>
            <a:ext cx="7302499" cy="729430"/>
          </a:xfrm>
          <a:prstGeom prst="rect">
            <a:avLst/>
          </a:prstGeom>
          <a:noFill/>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Confirm multi-intervention training approach to be used (for both experienced copper IUD providers and new LARC providers)</a:t>
            </a:r>
          </a:p>
        </p:txBody>
      </p:sp>
      <p:sp>
        <p:nvSpPr>
          <p:cNvPr id="19" name="Rectangle 18">
            <a:extLst>
              <a:ext uri="{FF2B5EF4-FFF2-40B4-BE49-F238E27FC236}">
                <a16:creationId xmlns:a16="http://schemas.microsoft.com/office/drawing/2014/main" id="{627C6597-80B9-4C17-A8B8-C9F3C6C9D394}"/>
              </a:ext>
            </a:extLst>
          </p:cNvPr>
          <p:cNvSpPr/>
          <p:nvPr/>
        </p:nvSpPr>
        <p:spPr>
          <a:xfrm>
            <a:off x="2425817" y="4282576"/>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36375CC-8A9D-49B8-96C5-189C615B3422}"/>
              </a:ext>
            </a:extLst>
          </p:cNvPr>
          <p:cNvSpPr txBox="1"/>
          <p:nvPr/>
        </p:nvSpPr>
        <p:spPr>
          <a:xfrm>
            <a:off x="2425816" y="4379276"/>
            <a:ext cx="7302498" cy="710707"/>
          </a:xfrm>
          <a:prstGeom prst="rect">
            <a:avLst/>
          </a:prstGeom>
          <a:noFill/>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Update pre-service and in-service training curricula and materials and develop job aides</a:t>
            </a:r>
          </a:p>
        </p:txBody>
      </p:sp>
      <p:pic>
        <p:nvPicPr>
          <p:cNvPr id="23" name="Graphic 22" descr="Checkmark outline">
            <a:extLst>
              <a:ext uri="{FF2B5EF4-FFF2-40B4-BE49-F238E27FC236}">
                <a16:creationId xmlns:a16="http://schemas.microsoft.com/office/drawing/2014/main" id="{C8A8B4EB-9F37-44AC-AB36-A7303C550BF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16" y="4379276"/>
            <a:ext cx="406400" cy="406400"/>
          </a:xfrm>
          <a:prstGeom prst="rect">
            <a:avLst/>
          </a:prstGeom>
        </p:spPr>
      </p:pic>
      <p:sp>
        <p:nvSpPr>
          <p:cNvPr id="21" name="Rectangle 20">
            <a:extLst>
              <a:ext uri="{FF2B5EF4-FFF2-40B4-BE49-F238E27FC236}">
                <a16:creationId xmlns:a16="http://schemas.microsoft.com/office/drawing/2014/main" id="{6A695414-9F1F-4700-B021-C8FE0FFD282D}"/>
              </a:ext>
            </a:extLst>
          </p:cNvPr>
          <p:cNvSpPr/>
          <p:nvPr/>
        </p:nvSpPr>
        <p:spPr>
          <a:xfrm>
            <a:off x="2463687" y="5141066"/>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AE4172F-9B67-48FB-BBA1-0BBFF7FB2018}"/>
              </a:ext>
            </a:extLst>
          </p:cNvPr>
          <p:cNvSpPr txBox="1"/>
          <p:nvPr/>
        </p:nvSpPr>
        <p:spPr>
          <a:xfrm>
            <a:off x="2463686" y="5237766"/>
            <a:ext cx="7302498" cy="392159"/>
          </a:xfrm>
          <a:prstGeom prst="rect">
            <a:avLst/>
          </a:prstGeom>
          <a:noFill/>
        </p:spPr>
        <p:txBody>
          <a:bodyPr wrap="square">
            <a:spAutoFit/>
          </a:bodyPr>
          <a:lstStyle/>
          <a:p>
            <a:pPr marR="0" lvl="0">
              <a:lnSpc>
                <a:spcPct val="115000"/>
              </a:lnSpc>
              <a:spcBef>
                <a:spcPts val="0"/>
              </a:spcBef>
              <a:spcAft>
                <a:spcPts val="100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Develop plan for post-capacity building mentoring activities</a:t>
            </a:r>
            <a:endParaRPr 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25" name="Graphic 24" descr="Checkmark outline">
            <a:extLst>
              <a:ext uri="{FF2B5EF4-FFF2-40B4-BE49-F238E27FC236}">
                <a16:creationId xmlns:a16="http://schemas.microsoft.com/office/drawing/2014/main" id="{08F90A44-B1A5-4178-99A3-DF5D639026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16" y="5237766"/>
            <a:ext cx="406400" cy="406400"/>
          </a:xfrm>
          <a:prstGeom prst="rect">
            <a:avLst/>
          </a:prstGeom>
        </p:spPr>
      </p:pic>
      <p:sp>
        <p:nvSpPr>
          <p:cNvPr id="16" name="Rectangle 1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87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3</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8" name="Text Placeholder 2">
            <a:extLst>
              <a:ext uri="{FF2B5EF4-FFF2-40B4-BE49-F238E27FC236}">
                <a16:creationId xmlns:a16="http://schemas.microsoft.com/office/drawing/2014/main" id="{395E1E04-5F92-4852-805D-2F14E2262021}"/>
              </a:ext>
            </a:extLst>
          </p:cNvPr>
          <p:cNvSpPr>
            <a:spLocks noGrp="1"/>
          </p:cNvSpPr>
          <p:nvPr>
            <p:ph type="body" sz="quarter" idx="11"/>
          </p:nvPr>
        </p:nvSpPr>
        <p:spPr>
          <a:xfrm>
            <a:off x="829249" y="74465"/>
            <a:ext cx="11019333" cy="535285"/>
          </a:xfrm>
        </p:spPr>
        <p:txBody>
          <a:bodyPr anchor="ctr">
            <a:normAutofit/>
          </a:bodyPr>
          <a:lstStyle/>
          <a:p>
            <a:r>
              <a:rPr lang="en-US"/>
              <a:t>Identify health care worker capacity building models and adopt cascade approach</a:t>
            </a:r>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2031325"/>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1.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will training and ongoing capacity building for current health care providers be targeted?</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What are the plans for cascading trainings? </a:t>
            </a:r>
            <a:r>
              <a:rPr lang="en-US" noProof="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prstClr val="black"/>
                </a:solidFill>
                <a:latin typeface="Calibri" panose="020F0502020204030204"/>
              </a:rPr>
              <a:t>Where will trainings occur and when?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18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3</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8" name="Text Placeholder 2">
            <a:extLst>
              <a:ext uri="{FF2B5EF4-FFF2-40B4-BE49-F238E27FC236}">
                <a16:creationId xmlns:a16="http://schemas.microsoft.com/office/drawing/2014/main" id="{395E1E04-5F92-4852-805D-2F14E2262021}"/>
              </a:ext>
            </a:extLst>
          </p:cNvPr>
          <p:cNvSpPr>
            <a:spLocks noGrp="1"/>
          </p:cNvSpPr>
          <p:nvPr>
            <p:ph type="body" sz="quarter" idx="11"/>
          </p:nvPr>
        </p:nvSpPr>
        <p:spPr>
          <a:xfrm>
            <a:off x="829249" y="74465"/>
            <a:ext cx="11019333" cy="535285"/>
          </a:xfrm>
        </p:spPr>
        <p:txBody>
          <a:bodyPr anchor="ctr">
            <a:normAutofit/>
          </a:bodyPr>
          <a:lstStyle/>
          <a:p>
            <a:r>
              <a:rPr lang="en-US"/>
              <a:t>Identify health care worker capacity building models and adopt cascade approach</a:t>
            </a:r>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1477328"/>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2.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training approach(</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will be used for training activities?</a:t>
            </a:r>
            <a:endParaRPr lang="en-US" noProof="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9458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3</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8" name="Text Placeholder 2">
            <a:extLst>
              <a:ext uri="{FF2B5EF4-FFF2-40B4-BE49-F238E27FC236}">
                <a16:creationId xmlns:a16="http://schemas.microsoft.com/office/drawing/2014/main" id="{395E1E04-5F92-4852-805D-2F14E2262021}"/>
              </a:ext>
            </a:extLst>
          </p:cNvPr>
          <p:cNvSpPr>
            <a:spLocks noGrp="1"/>
          </p:cNvSpPr>
          <p:nvPr>
            <p:ph type="body" sz="quarter" idx="11"/>
          </p:nvPr>
        </p:nvSpPr>
        <p:spPr>
          <a:xfrm>
            <a:off x="829249" y="74465"/>
            <a:ext cx="11019333" cy="535285"/>
          </a:xfrm>
        </p:spPr>
        <p:txBody>
          <a:bodyPr anchor="ctr">
            <a:normAutofit/>
          </a:bodyPr>
          <a:lstStyle/>
          <a:p>
            <a:r>
              <a:rPr lang="en-US"/>
              <a:t>Identify health care worker capacity building models and adopt cascade approach</a:t>
            </a:r>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3416320"/>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3.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defRPr/>
            </a:pPr>
            <a:r>
              <a:rPr lang="en-US" dirty="0">
                <a:solidFill>
                  <a:prstClr val="black"/>
                </a:solidFill>
                <a:latin typeface="Calibri" panose="020F0502020204030204"/>
              </a:rPr>
              <a:t>What steps will be to taken to engage health professional development schools and preservice education institutions in integrating hormonal IUDs into the teaching and clinical skills development of students prior to their graduation?</a:t>
            </a:r>
          </a:p>
          <a:p>
            <a:pPr lvl="0">
              <a:defRPr/>
            </a:pPr>
            <a:endParaRPr lang="en-US" dirty="0">
              <a:solidFill>
                <a:prstClr val="black"/>
              </a:solidFill>
              <a:latin typeface="Calibri" panose="020F0502020204030204"/>
            </a:endParaRPr>
          </a:p>
          <a:p>
            <a:pPr lvl="0">
              <a:defRPr/>
            </a:pPr>
            <a:r>
              <a:rPr lang="en-US" dirty="0">
                <a:solidFill>
                  <a:prstClr val="black"/>
                </a:solidFill>
                <a:latin typeface="Calibri" panose="020F0502020204030204"/>
              </a:rPr>
              <a:t>What training materials will be used/modified?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Who will be responsible for this?  </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756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480826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847857B-4A8E-FE4F-AB01-BE7F3052DC44}"/>
              </a:ext>
            </a:extLst>
          </p:cNvPr>
          <p:cNvPicPr>
            <a:picLocks noChangeAspect="1"/>
          </p:cNvPicPr>
          <p:nvPr/>
        </p:nvPicPr>
        <p:blipFill rotWithShape="1">
          <a:blip r:embed="rId5">
            <a:alphaModFix amt="38000"/>
            <a:extLst>
              <a:ext uri="{28A0092B-C50C-407E-A947-70E740481C1C}">
                <a14:useLocalDpi xmlns:a14="http://schemas.microsoft.com/office/drawing/2010/main" val="0"/>
              </a:ext>
            </a:extLst>
          </a:blip>
          <a:srcRect l="41070"/>
          <a:stretch/>
        </p:blipFill>
        <p:spPr>
          <a:xfrm rot="10800000">
            <a:off x="5948516" y="1134505"/>
            <a:ext cx="6243484" cy="4384946"/>
          </a:xfrm>
          <a:prstGeom prst="rect">
            <a:avLst/>
          </a:prstGeom>
        </p:spPr>
      </p:pic>
      <p:sp>
        <p:nvSpPr>
          <p:cNvPr id="6" name="Rectangle 5"/>
          <p:cNvSpPr/>
          <p:nvPr/>
        </p:nvSpPr>
        <p:spPr>
          <a:xfrm>
            <a:off x="385920" y="1655370"/>
            <a:ext cx="6073927" cy="1355499"/>
          </a:xfrm>
          <a:prstGeom prst="rect">
            <a:avLst/>
          </a:prstGeom>
        </p:spPr>
        <p:txBody>
          <a:bodyPr wrap="square" numCol="1">
            <a:spAutoFit/>
          </a:bodyPr>
          <a:lstStyle/>
          <a:p>
            <a:pPr>
              <a:lnSpc>
                <a:spcPct val="114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A global working group was established in 2015 to evaluate the potential to expand access to the hormonal IUD in low-resource settings and meet the method needs and preferences of women.</a:t>
            </a:r>
          </a:p>
        </p:txBody>
      </p:sp>
      <p:sp>
        <p:nvSpPr>
          <p:cNvPr id="61" name="Rectangle 60">
            <a:extLst>
              <a:ext uri="{FF2B5EF4-FFF2-40B4-BE49-F238E27FC236}">
                <a16:creationId xmlns:a16="http://schemas.microsoft.com/office/drawing/2014/main" id="{4B68629A-F788-9942-9FE9-58D4FCE7C99A}"/>
              </a:ext>
            </a:extLst>
          </p:cNvPr>
          <p:cNvSpPr/>
          <p:nvPr/>
        </p:nvSpPr>
        <p:spPr>
          <a:xfrm>
            <a:off x="7262473" y="2381588"/>
            <a:ext cx="4617748" cy="2197525"/>
          </a:xfrm>
          <a:prstGeom prst="rect">
            <a:avLst/>
          </a:prstGeom>
        </p:spPr>
        <p:txBody>
          <a:bodyPr wrap="square" numCol="1">
            <a:spAutoFit/>
          </a:bodyPr>
          <a:lstStyle/>
          <a:p>
            <a:pPr>
              <a:lnSpc>
                <a:spcPct val="114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In 2020, the consortium formalized as the </a:t>
            </a:r>
            <a:r>
              <a:rPr lang="en-US" sz="20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Hormonal IUD Access Group</a:t>
            </a:r>
            <a:r>
              <a:rPr lang="en-US" sz="2000" dirty="0">
                <a:latin typeface="Calibri" panose="020F0502020204030204" pitchFamily="34" charset="0"/>
                <a:ea typeface="Calibri" panose="020F0502020204030204" pitchFamily="34" charset="0"/>
                <a:cs typeface="Times New Roman" panose="02020603050405020304" pitchFamily="18" charset="0"/>
              </a:rPr>
              <a:t>, which regularly convenes to connect work across the supply and demand sides of the market and sustainably increase access to the hormonal IUD. </a:t>
            </a:r>
          </a:p>
        </p:txBody>
      </p:sp>
      <p:sp>
        <p:nvSpPr>
          <p:cNvPr id="62" name="Rectangle 61">
            <a:extLst>
              <a:ext uri="{FF2B5EF4-FFF2-40B4-BE49-F238E27FC236}">
                <a16:creationId xmlns:a16="http://schemas.microsoft.com/office/drawing/2014/main" id="{0AA4DA15-46D7-A34E-B2ED-7288D1607ED7}"/>
              </a:ext>
            </a:extLst>
          </p:cNvPr>
          <p:cNvSpPr/>
          <p:nvPr/>
        </p:nvSpPr>
        <p:spPr>
          <a:xfrm>
            <a:off x="385920" y="3086103"/>
            <a:ext cx="5925980" cy="1021690"/>
          </a:xfrm>
          <a:prstGeom prst="rect">
            <a:avLst/>
          </a:prstGeom>
        </p:spPr>
        <p:txBody>
          <a:bodyPr wrap="square">
            <a:spAutoFit/>
          </a:bodyPr>
          <a:lstStyle/>
          <a:p>
            <a:pPr>
              <a:lnSpc>
                <a:spcPct val="114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Several pilot introduction efforts yielded positive results – including </a:t>
            </a: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high user acceptance </a:t>
            </a:r>
            <a:r>
              <a:rPr lang="en-US" dirty="0">
                <a:latin typeface="Calibri" panose="020F0502020204030204" pitchFamily="34" charset="0"/>
                <a:ea typeface="Calibri" panose="020F0502020204030204" pitchFamily="34" charset="0"/>
                <a:cs typeface="Calibri" panose="020F0502020204030204" pitchFamily="34" charset="0"/>
              </a:rPr>
              <a:t>and </a:t>
            </a: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high continuation rates </a:t>
            </a:r>
            <a:r>
              <a:rPr lang="en-US" dirty="0">
                <a:latin typeface="Calibri" panose="020F0502020204030204" pitchFamily="34" charset="0"/>
                <a:ea typeface="Calibri" panose="020F0502020204030204" pitchFamily="34" charset="0"/>
                <a:cs typeface="Calibri" panose="020F0502020204030204" pitchFamily="34" charset="0"/>
              </a:rPr>
              <a:t>for the method. </a:t>
            </a:r>
          </a:p>
        </p:txBody>
      </p:sp>
      <p:sp>
        <p:nvSpPr>
          <p:cNvPr id="63" name="Rectangle 62">
            <a:extLst>
              <a:ext uri="{FF2B5EF4-FFF2-40B4-BE49-F238E27FC236}">
                <a16:creationId xmlns:a16="http://schemas.microsoft.com/office/drawing/2014/main" id="{1857CC5F-B854-1246-A8CD-A3F6FF13CA57}"/>
              </a:ext>
            </a:extLst>
          </p:cNvPr>
          <p:cNvSpPr/>
          <p:nvPr/>
        </p:nvSpPr>
        <p:spPr>
          <a:xfrm>
            <a:off x="385920" y="4183027"/>
            <a:ext cx="5583080" cy="1653273"/>
          </a:xfrm>
          <a:prstGeom prst="rect">
            <a:avLst/>
          </a:prstGeom>
        </p:spPr>
        <p:txBody>
          <a:bodyPr wrap="square">
            <a:spAutoFit/>
          </a:bodyPr>
          <a:lstStyle/>
          <a:p>
            <a:pPr>
              <a:lnSpc>
                <a:spcPct val="114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led a consortium of global donors (including USAID, BMGF, FCDO and UNFPA), governments, suppliers and partner organizations to explore concrete opportunities to ensure affordable, secure supply and support introduction of the hormonal IUD beyond pilot settings</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4" name="Rectangle 83">
            <a:extLst>
              <a:ext uri="{FF2B5EF4-FFF2-40B4-BE49-F238E27FC236}">
                <a16:creationId xmlns:a16="http://schemas.microsoft.com/office/drawing/2014/main" id="{B87777B2-FF7E-7948-AD8E-87660B012E86}"/>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AD8BD09-C7BC-4DC5-891E-E7A7139B01B5}"/>
              </a:ext>
            </a:extLst>
          </p:cNvPr>
          <p:cNvSpPr/>
          <p:nvPr/>
        </p:nvSpPr>
        <p:spPr>
          <a:xfrm>
            <a:off x="6311900" y="6368527"/>
            <a:ext cx="5880100" cy="489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E6604C9-349A-8D4D-AD82-5F53BACFAF28}"/>
              </a:ext>
            </a:extLst>
          </p:cNvPr>
          <p:cNvSpPr/>
          <p:nvPr/>
        </p:nvSpPr>
        <p:spPr>
          <a:xfrm>
            <a:off x="0" y="6380644"/>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8949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3</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8" name="Text Placeholder 2">
            <a:extLst>
              <a:ext uri="{FF2B5EF4-FFF2-40B4-BE49-F238E27FC236}">
                <a16:creationId xmlns:a16="http://schemas.microsoft.com/office/drawing/2014/main" id="{395E1E04-5F92-4852-805D-2F14E2262021}"/>
              </a:ext>
            </a:extLst>
          </p:cNvPr>
          <p:cNvSpPr>
            <a:spLocks noGrp="1"/>
          </p:cNvSpPr>
          <p:nvPr>
            <p:ph type="body" sz="quarter" idx="11"/>
          </p:nvPr>
        </p:nvSpPr>
        <p:spPr>
          <a:xfrm>
            <a:off x="829249" y="74465"/>
            <a:ext cx="11019333" cy="535285"/>
          </a:xfrm>
        </p:spPr>
        <p:txBody>
          <a:bodyPr anchor="ctr">
            <a:normAutofit/>
          </a:bodyPr>
          <a:lstStyle/>
          <a:p>
            <a:r>
              <a:rPr lang="en-US"/>
              <a:t>Identify health care worker capacity building models and adopt cascade approach</a:t>
            </a:r>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1477328"/>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cs typeface="Times New Roman" panose="02020603050405020304" pitchFamily="18" charset="0"/>
              </a:rPr>
              <a:t>Following capacity-building, how will providers be mentored to ensure continued high-quality service provision? </a:t>
            </a:r>
            <a:r>
              <a:rPr lang="en-US" dirty="0">
                <a:solidFill>
                  <a:prstClr val="black"/>
                </a:solidFill>
                <a:latin typeface="Calibri" panose="020F0502020204030204"/>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789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2E715B-A891-4354-A34F-871A24C21913}"/>
              </a:ext>
            </a:extLst>
          </p:cNvPr>
          <p:cNvSpPr>
            <a:spLocks noGrp="1"/>
          </p:cNvSpPr>
          <p:nvPr>
            <p:ph type="body" sz="quarter" idx="10"/>
          </p:nvPr>
        </p:nvSpPr>
        <p:spPr/>
        <p:txBody>
          <a:bodyPr/>
          <a:lstStyle/>
          <a:p>
            <a:r>
              <a:rPr lang="en-US"/>
              <a:t>4</a:t>
            </a:r>
          </a:p>
        </p:txBody>
      </p:sp>
      <p:sp>
        <p:nvSpPr>
          <p:cNvPr id="3" name="Title 2">
            <a:extLst>
              <a:ext uri="{FF2B5EF4-FFF2-40B4-BE49-F238E27FC236}">
                <a16:creationId xmlns:a16="http://schemas.microsoft.com/office/drawing/2014/main" id="{459BCB8F-9027-449C-9699-DDEE73BC0D53}"/>
              </a:ext>
            </a:extLst>
          </p:cNvPr>
          <p:cNvSpPr>
            <a:spLocks noGrp="1"/>
          </p:cNvSpPr>
          <p:nvPr>
            <p:ph type="title"/>
          </p:nvPr>
        </p:nvSpPr>
        <p:spPr>
          <a:xfrm>
            <a:off x="1827277" y="953800"/>
            <a:ext cx="10043160" cy="488373"/>
          </a:xfrm>
        </p:spPr>
        <p:txBody>
          <a:bodyPr>
            <a:normAutofit fontScale="90000"/>
          </a:bodyPr>
          <a:lstStyle/>
          <a:p>
            <a:r>
              <a:rPr lang="en-US"/>
              <a:t>Quantify, procure and integrate commodities into national supply chain processes</a:t>
            </a:r>
          </a:p>
        </p:txBody>
      </p:sp>
      <p:sp>
        <p:nvSpPr>
          <p:cNvPr id="4" name="Text Placeholder 3">
            <a:extLst>
              <a:ext uri="{FF2B5EF4-FFF2-40B4-BE49-F238E27FC236}">
                <a16:creationId xmlns:a16="http://schemas.microsoft.com/office/drawing/2014/main" id="{DBE4E61A-2C93-4A9D-99EA-48270DB27B6F}"/>
              </a:ext>
            </a:extLst>
          </p:cNvPr>
          <p:cNvSpPr>
            <a:spLocks noGrp="1"/>
          </p:cNvSpPr>
          <p:nvPr>
            <p:ph type="body" sz="quarter" idx="11"/>
          </p:nvPr>
        </p:nvSpPr>
        <p:spPr/>
        <p:txBody>
          <a:bodyPr>
            <a:normAutofit lnSpcReduction="10000"/>
          </a:bodyPr>
          <a:lstStyle/>
          <a:p>
            <a:r>
              <a:rPr lang="en-US"/>
              <a:t>Considerations</a:t>
            </a:r>
          </a:p>
        </p:txBody>
      </p:sp>
      <p:sp>
        <p:nvSpPr>
          <p:cNvPr id="6" name="TextBox 5">
            <a:extLst>
              <a:ext uri="{FF2B5EF4-FFF2-40B4-BE49-F238E27FC236}">
                <a16:creationId xmlns:a16="http://schemas.microsoft.com/office/drawing/2014/main" id="{12691D6D-A9B1-4F7F-9DDA-F69B8A376654}"/>
              </a:ext>
            </a:extLst>
          </p:cNvPr>
          <p:cNvSpPr txBox="1"/>
          <p:nvPr/>
        </p:nvSpPr>
        <p:spPr>
          <a:xfrm>
            <a:off x="923638" y="2230006"/>
            <a:ext cx="10946799" cy="4247317"/>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quantification process is a critical activity that translates program policies into practical plans for procuring appropriate quantities of hormonal IUD to meet needs for training and provision during introduction.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phased introduction will support early quantifications - it is difficult to estimate demand for a new method with no historical data. Starting with a targeted, narrow launch allows for time to learn about consumption rates</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Quality-assured hormonal IUD products Mirena and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Avibela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are both available on USAID and UNFPA product catalogs. Lower-middle income countries may be able to receive donated hormonal IUD products via the </a:t>
            </a: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UNFPA Supplies New &amp; Lesser Used product fund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governments should inquire with the UNFPA country office.</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country should ensure that plans to quantify and procure hormonal IUD are timed so commodities arrive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before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training and capacity building activities commence (so commodities are available for use during training). To ensure long-term access to hormonal IUD, the method should be integrated into the country’s routine quantification processes. </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method should be integrated into routine storage and transportation processes. However, during introduction, it is important to ensure hormonal IUD only goes to facilities where there are trained providers. </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country should lay out how facilities will receive seed stock, and how they will get replenishments of stock to avoid stock outs.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444"/>
          <a:stretch/>
        </p:blipFill>
        <p:spPr>
          <a:xfrm rot="10800000">
            <a:off x="461357" y="1944871"/>
            <a:ext cx="462280" cy="914400"/>
          </a:xfrm>
          <a:prstGeom prst="rect">
            <a:avLst/>
          </a:prstGeom>
        </p:spPr>
      </p:pic>
      <p:sp>
        <p:nvSpPr>
          <p:cNvPr id="8" name="Rectangle 7">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40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2E715B-A891-4354-A34F-871A24C21913}"/>
              </a:ext>
            </a:extLst>
          </p:cNvPr>
          <p:cNvSpPr>
            <a:spLocks noGrp="1"/>
          </p:cNvSpPr>
          <p:nvPr>
            <p:ph type="body" sz="quarter" idx="10"/>
          </p:nvPr>
        </p:nvSpPr>
        <p:spPr/>
        <p:txBody>
          <a:bodyPr/>
          <a:lstStyle/>
          <a:p>
            <a:r>
              <a:rPr lang="en-US"/>
              <a:t>4</a:t>
            </a:r>
          </a:p>
        </p:txBody>
      </p:sp>
      <p:sp>
        <p:nvSpPr>
          <p:cNvPr id="3" name="Title 2">
            <a:extLst>
              <a:ext uri="{FF2B5EF4-FFF2-40B4-BE49-F238E27FC236}">
                <a16:creationId xmlns:a16="http://schemas.microsoft.com/office/drawing/2014/main" id="{459BCB8F-9027-449C-9699-DDEE73BC0D53}"/>
              </a:ext>
            </a:extLst>
          </p:cNvPr>
          <p:cNvSpPr>
            <a:spLocks noGrp="1"/>
          </p:cNvSpPr>
          <p:nvPr>
            <p:ph type="title"/>
          </p:nvPr>
        </p:nvSpPr>
        <p:spPr>
          <a:xfrm>
            <a:off x="1827277" y="953800"/>
            <a:ext cx="10043160" cy="488373"/>
          </a:xfrm>
        </p:spPr>
        <p:txBody>
          <a:bodyPr>
            <a:normAutofit fontScale="90000"/>
          </a:bodyPr>
          <a:lstStyle/>
          <a:p>
            <a:r>
              <a:rPr lang="en-US"/>
              <a:t>Quantify, procure and integrate commodities into national supply chain processes</a:t>
            </a:r>
          </a:p>
        </p:txBody>
      </p:sp>
      <p:sp>
        <p:nvSpPr>
          <p:cNvPr id="4" name="Text Placeholder 3">
            <a:extLst>
              <a:ext uri="{FF2B5EF4-FFF2-40B4-BE49-F238E27FC236}">
                <a16:creationId xmlns:a16="http://schemas.microsoft.com/office/drawing/2014/main" id="{DBE4E61A-2C93-4A9D-99EA-48270DB27B6F}"/>
              </a:ext>
            </a:extLst>
          </p:cNvPr>
          <p:cNvSpPr>
            <a:spLocks noGrp="1"/>
          </p:cNvSpPr>
          <p:nvPr>
            <p:ph type="body" sz="quarter" idx="11"/>
          </p:nvPr>
        </p:nvSpPr>
        <p:spPr/>
        <p:txBody>
          <a:bodyPr>
            <a:normAutofit lnSpcReduction="10000"/>
          </a:bodyPr>
          <a:lstStyle/>
          <a:p>
            <a:r>
              <a:rPr lang="en-US"/>
              <a:t>Considerations</a:t>
            </a:r>
          </a:p>
        </p:txBody>
      </p:sp>
      <p:sp>
        <p:nvSpPr>
          <p:cNvPr id="6" name="TextBox 5">
            <a:extLst>
              <a:ext uri="{FF2B5EF4-FFF2-40B4-BE49-F238E27FC236}">
                <a16:creationId xmlns:a16="http://schemas.microsoft.com/office/drawing/2014/main" id="{12691D6D-A9B1-4F7F-9DDA-F69B8A376654}"/>
              </a:ext>
            </a:extLst>
          </p:cNvPr>
          <p:cNvSpPr txBox="1"/>
          <p:nvPr/>
        </p:nvSpPr>
        <p:spPr>
          <a:xfrm>
            <a:off x="794280" y="2351767"/>
            <a:ext cx="4958871" cy="2308324"/>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country should also ensure there is a plan in </a:t>
            </a:r>
            <a:r>
              <a:rPr lang="en-US" dirty="0">
                <a:latin typeface="Calibri" panose="020F0502020204030204" pitchFamily="34" charset="0"/>
                <a:ea typeface="Calibri" panose="020F0502020204030204" pitchFamily="34" charset="0"/>
                <a:cs typeface="Times New Roman" panose="02020603050405020304" pitchFamily="18" charset="0"/>
              </a:rPr>
              <a:t>place to confirm that adequate equipment and supplies are available for provision and removal at all facilities where hormonal IUD will be offered – the plan should include how these supplies will routinely be procured for replacement as needed.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199762203"/>
              </p:ext>
            </p:extLst>
          </p:nvPr>
        </p:nvGraphicFramePr>
        <p:xfrm>
          <a:off x="6504001" y="2343408"/>
          <a:ext cx="5366436" cy="3021330"/>
        </p:xfrm>
        <a:graphic>
          <a:graphicData uri="http://schemas.openxmlformats.org/drawingml/2006/table">
            <a:tbl>
              <a:tblPr firstRow="1" firstCol="1" bandRow="1">
                <a:tableStyleId>{F5AB1C69-6EDB-4FF4-983F-18BD219EF322}</a:tableStyleId>
              </a:tblPr>
              <a:tblGrid>
                <a:gridCol w="521110">
                  <a:extLst>
                    <a:ext uri="{9D8B030D-6E8A-4147-A177-3AD203B41FA5}">
                      <a16:colId xmlns:a16="http://schemas.microsoft.com/office/drawing/2014/main" val="2047728325"/>
                    </a:ext>
                  </a:extLst>
                </a:gridCol>
                <a:gridCol w="4845326">
                  <a:extLst>
                    <a:ext uri="{9D8B030D-6E8A-4147-A177-3AD203B41FA5}">
                      <a16:colId xmlns:a16="http://schemas.microsoft.com/office/drawing/2014/main" val="3277679952"/>
                    </a:ext>
                  </a:extLst>
                </a:gridCol>
              </a:tblGrid>
              <a:tr h="91440">
                <a:tc>
                  <a:txBody>
                    <a:bodyPr/>
                    <a:lstStyle/>
                    <a:p>
                      <a:r>
                        <a:rPr lang="en-US" sz="1400" dirty="0">
                          <a:solidFill>
                            <a:sysClr val="windowText" lastClr="000000"/>
                          </a:solidFill>
                          <a:effectLst/>
                          <a:latin typeface="+mj-lt"/>
                        </a:rPr>
                        <a:t>1</a:t>
                      </a:r>
                    </a:p>
                  </a:txBody>
                  <a:tcPr marL="9525" marR="9525" marT="9525" marB="952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b="0" dirty="0">
                          <a:solidFill>
                            <a:sysClr val="windowText" lastClr="000000"/>
                          </a:solidFill>
                          <a:effectLst/>
                          <a:latin typeface="+mj-lt"/>
                        </a:rPr>
                        <a:t>Hormonal IUD in un-damaged</a:t>
                      </a:r>
                      <a:r>
                        <a:rPr lang="en-US" sz="1400" b="0" baseline="0" dirty="0">
                          <a:solidFill>
                            <a:sysClr val="windowText" lastClr="000000"/>
                          </a:solidFill>
                          <a:effectLst/>
                          <a:latin typeface="+mj-lt"/>
                        </a:rPr>
                        <a:t>, sterile package and inserter</a:t>
                      </a:r>
                      <a:endParaRPr lang="en-US" sz="1400" b="0" dirty="0">
                        <a:solidFill>
                          <a:sysClr val="windowText" lastClr="000000"/>
                        </a:solidFill>
                        <a:effectLst/>
                        <a:latin typeface="+mj-lt"/>
                      </a:endParaRPr>
                    </a:p>
                  </a:txBody>
                  <a:tcPr marL="9525" marR="9525" marT="9525" marB="952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6747933"/>
                  </a:ext>
                </a:extLst>
              </a:tr>
              <a:tr h="91440">
                <a:tc>
                  <a:txBody>
                    <a:bodyPr/>
                    <a:lstStyle/>
                    <a:p>
                      <a:r>
                        <a:rPr lang="en-US" sz="1400" dirty="0">
                          <a:solidFill>
                            <a:sysClr val="windowText" lastClr="000000"/>
                          </a:solidFill>
                          <a:effectLst/>
                          <a:latin typeface="+mj-lt"/>
                        </a:rPr>
                        <a:t>2</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b="0" dirty="0">
                          <a:solidFill>
                            <a:sysClr val="windowText" lastClr="000000"/>
                          </a:solidFill>
                          <a:effectLst/>
                          <a:latin typeface="+mj-lt"/>
                        </a:rPr>
                        <a:t>Bivalve speculum, medium and large</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71990755"/>
                  </a:ext>
                </a:extLst>
              </a:tr>
              <a:tr h="91440">
                <a:tc>
                  <a:txBody>
                    <a:bodyPr/>
                    <a:lstStyle/>
                    <a:p>
                      <a:r>
                        <a:rPr lang="en-US" sz="1400" dirty="0">
                          <a:solidFill>
                            <a:sysClr val="windowText" lastClr="000000"/>
                          </a:solidFill>
                          <a:effectLst/>
                          <a:latin typeface="+mj-lt"/>
                        </a:rPr>
                        <a:t>3</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b="0" dirty="0" err="1">
                          <a:solidFill>
                            <a:sysClr val="windowText" lastClr="000000"/>
                          </a:solidFill>
                          <a:effectLst/>
                          <a:latin typeface="+mj-lt"/>
                        </a:rPr>
                        <a:t>Tenaculum</a:t>
                      </a:r>
                      <a:endParaRPr lang="en-US" sz="1400" b="0" dirty="0">
                        <a:solidFill>
                          <a:sysClr val="windowText" lastClr="000000"/>
                        </a:solidFill>
                        <a:effectLst/>
                        <a:latin typeface="+mj-lt"/>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508756250"/>
                  </a:ext>
                </a:extLst>
              </a:tr>
              <a:tr h="91440">
                <a:tc>
                  <a:txBody>
                    <a:bodyPr/>
                    <a:lstStyle/>
                    <a:p>
                      <a:r>
                        <a:rPr lang="en-US" sz="1400" dirty="0">
                          <a:solidFill>
                            <a:sysClr val="windowText" lastClr="000000"/>
                          </a:solidFill>
                          <a:effectLst/>
                          <a:latin typeface="+mj-lt"/>
                        </a:rPr>
                        <a:t>4</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Uterine sound</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10220444"/>
                  </a:ext>
                </a:extLst>
              </a:tr>
              <a:tr h="91440">
                <a:tc>
                  <a:txBody>
                    <a:bodyPr/>
                    <a:lstStyle/>
                    <a:p>
                      <a:r>
                        <a:rPr lang="en-US" sz="1400" dirty="0">
                          <a:solidFill>
                            <a:sysClr val="windowText" lastClr="000000"/>
                          </a:solidFill>
                          <a:effectLst/>
                          <a:latin typeface="+mj-lt"/>
                        </a:rPr>
                        <a:t>5</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Sharp scissors,</a:t>
                      </a:r>
                      <a:r>
                        <a:rPr lang="en-US" sz="1400" baseline="0" dirty="0">
                          <a:solidFill>
                            <a:sysClr val="windowText" lastClr="000000"/>
                          </a:solidFill>
                          <a:effectLst/>
                          <a:latin typeface="+mj-lt"/>
                        </a:rPr>
                        <a:t> blunt tip</a:t>
                      </a:r>
                      <a:endParaRPr lang="en-US" sz="1400" dirty="0">
                        <a:solidFill>
                          <a:sysClr val="windowText" lastClr="000000"/>
                        </a:solidFill>
                        <a:effectLst/>
                        <a:latin typeface="+mj-lt"/>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685883121"/>
                  </a:ext>
                </a:extLst>
              </a:tr>
              <a:tr h="91440">
                <a:tc>
                  <a:txBody>
                    <a:bodyPr/>
                    <a:lstStyle/>
                    <a:p>
                      <a:r>
                        <a:rPr lang="en-US" sz="1400" dirty="0">
                          <a:solidFill>
                            <a:sysClr val="windowText" lastClr="000000"/>
                          </a:solidFill>
                          <a:effectLst/>
                          <a:latin typeface="+mj-lt"/>
                        </a:rPr>
                        <a:t>6</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Narrow forceps (e.g. artery or Kelly)</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48819751"/>
                  </a:ext>
                </a:extLst>
              </a:tr>
              <a:tr h="91440">
                <a:tc>
                  <a:txBody>
                    <a:bodyPr/>
                    <a:lstStyle/>
                    <a:p>
                      <a:r>
                        <a:rPr lang="en-US" sz="1400" dirty="0">
                          <a:solidFill>
                            <a:sysClr val="windowText" lastClr="000000"/>
                          </a:solidFill>
                          <a:effectLst/>
                          <a:latin typeface="+mj-lt"/>
                        </a:rPr>
                        <a:t>7</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Gloves, single-use disposable</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64291712"/>
                  </a:ext>
                </a:extLst>
              </a:tr>
              <a:tr h="91440">
                <a:tc>
                  <a:txBody>
                    <a:bodyPr/>
                    <a:lstStyle/>
                    <a:p>
                      <a:r>
                        <a:rPr lang="en-US" sz="1400" dirty="0">
                          <a:solidFill>
                            <a:sysClr val="windowText" lastClr="000000"/>
                          </a:solidFill>
                          <a:effectLst/>
                          <a:latin typeface="+mj-lt"/>
                        </a:rPr>
                        <a:t>8</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Bowl</a:t>
                      </a:r>
                      <a:r>
                        <a:rPr lang="en-US" sz="1400" baseline="0" dirty="0">
                          <a:solidFill>
                            <a:sysClr val="windowText" lastClr="000000"/>
                          </a:solidFill>
                          <a:effectLst/>
                          <a:latin typeface="+mj-lt"/>
                        </a:rPr>
                        <a:t> for antiseptic solution</a:t>
                      </a:r>
                      <a:endParaRPr lang="en-US" sz="1400" dirty="0">
                        <a:solidFill>
                          <a:sysClr val="windowText" lastClr="000000"/>
                        </a:solidFill>
                        <a:effectLst/>
                        <a:latin typeface="+mj-lt"/>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37697723"/>
                  </a:ext>
                </a:extLst>
              </a:tr>
              <a:tr h="91440">
                <a:tc>
                  <a:txBody>
                    <a:bodyPr/>
                    <a:lstStyle/>
                    <a:p>
                      <a:r>
                        <a:rPr lang="en-US" sz="1400" dirty="0">
                          <a:solidFill>
                            <a:sysClr val="windowText" lastClr="000000"/>
                          </a:solidFill>
                          <a:effectLst/>
                          <a:latin typeface="+mj-lt"/>
                        </a:rPr>
                        <a:t>9</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Antiseptic solution</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35816442"/>
                  </a:ext>
                </a:extLst>
              </a:tr>
              <a:tr h="91440">
                <a:tc>
                  <a:txBody>
                    <a:bodyPr/>
                    <a:lstStyle/>
                    <a:p>
                      <a:r>
                        <a:rPr lang="en-US" sz="1400" dirty="0">
                          <a:solidFill>
                            <a:sysClr val="windowText" lastClr="000000"/>
                          </a:solidFill>
                          <a:effectLst/>
                          <a:latin typeface="+mj-lt"/>
                        </a:rPr>
                        <a:t>10</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Sound, uterine, Martin, 32cm </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88302345"/>
                  </a:ext>
                </a:extLst>
              </a:tr>
              <a:tr h="91440">
                <a:tc>
                  <a:txBody>
                    <a:bodyPr/>
                    <a:lstStyle/>
                    <a:p>
                      <a:r>
                        <a:rPr lang="en-US" sz="1400" dirty="0">
                          <a:solidFill>
                            <a:sysClr val="windowText" lastClr="000000"/>
                          </a:solidFill>
                          <a:effectLst/>
                          <a:latin typeface="+mj-lt"/>
                        </a:rPr>
                        <a:t>11</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Sterile gauze/cotton</a:t>
                      </a:r>
                      <a:r>
                        <a:rPr lang="en-US" sz="1400" baseline="0" dirty="0">
                          <a:solidFill>
                            <a:sysClr val="windowText" lastClr="000000"/>
                          </a:solidFill>
                          <a:effectLst/>
                          <a:latin typeface="+mj-lt"/>
                        </a:rPr>
                        <a:t> balls</a:t>
                      </a:r>
                      <a:endParaRPr lang="en-US" sz="1400" dirty="0">
                        <a:solidFill>
                          <a:sysClr val="windowText" lastClr="000000"/>
                        </a:solidFill>
                        <a:effectLst/>
                        <a:latin typeface="+mj-lt"/>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54653477"/>
                  </a:ext>
                </a:extLst>
              </a:tr>
              <a:tr h="91440">
                <a:tc>
                  <a:txBody>
                    <a:bodyPr/>
                    <a:lstStyle/>
                    <a:p>
                      <a:r>
                        <a:rPr lang="en-US" sz="1400" dirty="0">
                          <a:solidFill>
                            <a:sysClr val="windowText" lastClr="000000"/>
                          </a:solidFill>
                          <a:effectLst/>
                          <a:latin typeface="+mj-lt"/>
                        </a:rPr>
                        <a:t>12</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Light</a:t>
                      </a:r>
                      <a:r>
                        <a:rPr lang="en-US" sz="1400" baseline="0" dirty="0">
                          <a:solidFill>
                            <a:sysClr val="windowText" lastClr="000000"/>
                          </a:solidFill>
                          <a:effectLst/>
                          <a:latin typeface="+mj-lt"/>
                        </a:rPr>
                        <a:t> source to visualize cervix</a:t>
                      </a:r>
                      <a:endParaRPr lang="en-US" sz="1400" dirty="0">
                        <a:solidFill>
                          <a:sysClr val="windowText" lastClr="000000"/>
                        </a:solidFill>
                        <a:effectLst/>
                        <a:latin typeface="+mj-lt"/>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817504802"/>
                  </a:ext>
                </a:extLst>
              </a:tr>
              <a:tr h="91440">
                <a:tc>
                  <a:txBody>
                    <a:bodyPr/>
                    <a:lstStyle/>
                    <a:p>
                      <a:r>
                        <a:rPr lang="en-US" sz="1400" dirty="0">
                          <a:solidFill>
                            <a:sysClr val="windowText" lastClr="000000"/>
                          </a:solidFill>
                          <a:effectLst/>
                          <a:latin typeface="+mj-lt"/>
                        </a:rPr>
                        <a:t>13</a:t>
                      </a: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sz="1400" dirty="0">
                          <a:solidFill>
                            <a:sysClr val="windowText" lastClr="000000"/>
                          </a:solidFill>
                          <a:effectLst/>
                          <a:latin typeface="+mj-lt"/>
                        </a:rPr>
                        <a:t>Drape/cloth to cover table and pelvic</a:t>
                      </a:r>
                      <a:r>
                        <a:rPr lang="en-US" sz="1400" baseline="0" dirty="0">
                          <a:solidFill>
                            <a:sysClr val="windowText" lastClr="000000"/>
                          </a:solidFill>
                          <a:effectLst/>
                          <a:latin typeface="+mj-lt"/>
                        </a:rPr>
                        <a:t> area</a:t>
                      </a:r>
                      <a:endParaRPr lang="en-US" sz="1400" dirty="0">
                        <a:solidFill>
                          <a:sysClr val="windowText" lastClr="000000"/>
                        </a:solidFill>
                        <a:effectLst/>
                        <a:latin typeface="+mj-lt"/>
                      </a:endParaRPr>
                    </a:p>
                  </a:txBody>
                  <a:tcPr marL="9525" marR="9525" marT="9525" marB="952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32850368"/>
                  </a:ext>
                </a:extLst>
              </a:tr>
            </a:tbl>
          </a:graphicData>
        </a:graphic>
      </p:graphicFrame>
      <p:pic>
        <p:nvPicPr>
          <p:cNvPr id="11"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444"/>
          <a:stretch/>
        </p:blipFill>
        <p:spPr>
          <a:xfrm rot="10800000">
            <a:off x="270481" y="2083761"/>
            <a:ext cx="462280" cy="914400"/>
          </a:xfrm>
          <a:prstGeom prst="rect">
            <a:avLst/>
          </a:prstGeom>
        </p:spPr>
      </p:pic>
      <p:sp>
        <p:nvSpPr>
          <p:cNvPr id="12" name="Rectangle 11">
            <a:extLst>
              <a:ext uri="{FF2B5EF4-FFF2-40B4-BE49-F238E27FC236}">
                <a16:creationId xmlns:a16="http://schemas.microsoft.com/office/drawing/2014/main" id="{F8F06948-2C3A-4BA4-976B-CDCF317417FC}"/>
              </a:ext>
            </a:extLst>
          </p:cNvPr>
          <p:cNvSpPr/>
          <p:nvPr/>
        </p:nvSpPr>
        <p:spPr>
          <a:xfrm>
            <a:off x="6695767" y="1600403"/>
            <a:ext cx="4247535" cy="584775"/>
          </a:xfrm>
          <a:prstGeom prst="rect">
            <a:avLst/>
          </a:prstGeom>
        </p:spPr>
        <p:txBody>
          <a:bodyPr wrap="square">
            <a:spAutoFit/>
          </a:bodyPr>
          <a:lstStyle/>
          <a:p>
            <a:pPr lvl="0"/>
            <a:r>
              <a:rPr lang="en-US" sz="1600" b="1" dirty="0">
                <a:solidFill>
                  <a:sysClr val="windowText" lastClr="000000"/>
                </a:solidFill>
              </a:rPr>
              <a:t>Commodities and equipment required for insertion/removal</a:t>
            </a:r>
            <a:endParaRPr lang="en-US" sz="1600" b="1" dirty="0">
              <a:solidFill>
                <a:sysClr val="windowText" lastClr="000000"/>
              </a:solidFill>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395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30ED57-3CC8-44F9-B0F2-95728D3CE978}"/>
              </a:ext>
            </a:extLst>
          </p:cNvPr>
          <p:cNvSpPr>
            <a:spLocks noGrp="1"/>
          </p:cNvSpPr>
          <p:nvPr>
            <p:ph type="body" sz="quarter" idx="10"/>
          </p:nvPr>
        </p:nvSpPr>
        <p:spPr/>
        <p:txBody>
          <a:bodyPr>
            <a:noAutofit/>
          </a:bodyPr>
          <a:lstStyle/>
          <a:p>
            <a:r>
              <a:rPr lang="en-US"/>
              <a:t>4</a:t>
            </a:r>
          </a:p>
        </p:txBody>
      </p:sp>
      <p:sp>
        <p:nvSpPr>
          <p:cNvPr id="3" name="Text Placeholder 2">
            <a:extLst>
              <a:ext uri="{FF2B5EF4-FFF2-40B4-BE49-F238E27FC236}">
                <a16:creationId xmlns:a16="http://schemas.microsoft.com/office/drawing/2014/main" id="{AD18B627-6E4C-4735-9941-C901D7DEDD2F}"/>
              </a:ext>
            </a:extLst>
          </p:cNvPr>
          <p:cNvSpPr>
            <a:spLocks noGrp="1"/>
          </p:cNvSpPr>
          <p:nvPr>
            <p:ph type="body" sz="quarter" idx="11"/>
          </p:nvPr>
        </p:nvSpPr>
        <p:spPr/>
        <p:txBody>
          <a:bodyPr/>
          <a:lstStyle/>
          <a:p>
            <a:r>
              <a:rPr lang="en-US"/>
              <a:t>Quantify, procure and integrate commodities into national supply chain processes</a:t>
            </a:r>
          </a:p>
        </p:txBody>
      </p:sp>
      <p:sp>
        <p:nvSpPr>
          <p:cNvPr id="7" name="Text Placeholder 3">
            <a:extLst>
              <a:ext uri="{FF2B5EF4-FFF2-40B4-BE49-F238E27FC236}">
                <a16:creationId xmlns:a16="http://schemas.microsoft.com/office/drawing/2014/main" id="{26B21DB3-B53C-4E66-BEDE-941D3398E1F9}"/>
              </a:ext>
            </a:extLst>
          </p:cNvPr>
          <p:cNvSpPr txBox="1">
            <a:spLocks/>
          </p:cNvSpPr>
          <p:nvPr/>
        </p:nvSpPr>
        <p:spPr>
          <a:xfrm>
            <a:off x="1837297" y="797570"/>
            <a:ext cx="3798736" cy="39081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Checklist</a:t>
            </a:r>
          </a:p>
        </p:txBody>
      </p:sp>
      <p:pic>
        <p:nvPicPr>
          <p:cNvPr id="8" name="Graphic 7" descr="Checkmark outline">
            <a:extLst>
              <a:ext uri="{FF2B5EF4-FFF2-40B4-BE49-F238E27FC236}">
                <a16:creationId xmlns:a16="http://schemas.microsoft.com/office/drawing/2014/main" id="{6B674287-EAC2-415D-AD1E-C9F918DC14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488" y="1297155"/>
            <a:ext cx="406400" cy="406400"/>
          </a:xfrm>
          <a:prstGeom prst="rect">
            <a:avLst/>
          </a:prstGeom>
        </p:spPr>
      </p:pic>
      <p:sp>
        <p:nvSpPr>
          <p:cNvPr id="9" name="Rectangle 8">
            <a:extLst>
              <a:ext uri="{FF2B5EF4-FFF2-40B4-BE49-F238E27FC236}">
                <a16:creationId xmlns:a16="http://schemas.microsoft.com/office/drawing/2014/main" id="{05C9FCD4-309A-4B35-9286-C0D4AC386F9F}"/>
              </a:ext>
            </a:extLst>
          </p:cNvPr>
          <p:cNvSpPr/>
          <p:nvPr/>
        </p:nvSpPr>
        <p:spPr>
          <a:xfrm>
            <a:off x="2406881" y="1754175"/>
            <a:ext cx="8832242" cy="5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33B4F0-B958-4EB8-9FC4-B7B35A0E0896}"/>
              </a:ext>
            </a:extLst>
          </p:cNvPr>
          <p:cNvSpPr txBox="1"/>
          <p:nvPr/>
        </p:nvSpPr>
        <p:spPr>
          <a:xfrm>
            <a:off x="2406888" y="1290462"/>
            <a:ext cx="8832242" cy="392159"/>
          </a:xfrm>
          <a:prstGeom prst="rect">
            <a:avLst/>
          </a:prstGeom>
          <a:noFill/>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Leverage existing Technical Working Groups (TWGs) to manage the quantification process</a:t>
            </a:r>
          </a:p>
        </p:txBody>
      </p:sp>
      <p:pic>
        <p:nvPicPr>
          <p:cNvPr id="11" name="Graphic 10" descr="Checkmark outline">
            <a:extLst>
              <a:ext uri="{FF2B5EF4-FFF2-40B4-BE49-F238E27FC236}">
                <a16:creationId xmlns:a16="http://schemas.microsoft.com/office/drawing/2014/main" id="{7F52D603-6445-407A-976F-1FBF1B966F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481" y="1971103"/>
            <a:ext cx="406400" cy="406400"/>
          </a:xfrm>
          <a:prstGeom prst="rect">
            <a:avLst/>
          </a:prstGeom>
        </p:spPr>
      </p:pic>
      <p:sp>
        <p:nvSpPr>
          <p:cNvPr id="13" name="TextBox 12">
            <a:extLst>
              <a:ext uri="{FF2B5EF4-FFF2-40B4-BE49-F238E27FC236}">
                <a16:creationId xmlns:a16="http://schemas.microsoft.com/office/drawing/2014/main" id="{251F7361-B0CC-43E1-99F0-CE3AD020156B}"/>
              </a:ext>
            </a:extLst>
          </p:cNvPr>
          <p:cNvSpPr txBox="1"/>
          <p:nvPr/>
        </p:nvSpPr>
        <p:spPr>
          <a:xfrm>
            <a:off x="2444750" y="1893019"/>
            <a:ext cx="8794373" cy="1047979"/>
          </a:xfrm>
          <a:prstGeom prst="rect">
            <a:avLst/>
          </a:prstGeom>
          <a:noFill/>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Gather key inputs and ensure data is sufficient and of high quality in order to build a forecast; e.g. using the </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Quantification of Health Commodities: Contraceptive Companion Guide</a:t>
            </a:r>
            <a:endPar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Checkmark outline">
            <a:extLst>
              <a:ext uri="{FF2B5EF4-FFF2-40B4-BE49-F238E27FC236}">
                <a16:creationId xmlns:a16="http://schemas.microsoft.com/office/drawing/2014/main" id="{16BC8D6B-C49D-456E-BBC5-110921BE80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6037" y="3107555"/>
            <a:ext cx="406400" cy="406400"/>
          </a:xfrm>
          <a:prstGeom prst="rect">
            <a:avLst/>
          </a:prstGeom>
        </p:spPr>
      </p:pic>
      <p:sp>
        <p:nvSpPr>
          <p:cNvPr id="17" name="TextBox 16">
            <a:extLst>
              <a:ext uri="{FF2B5EF4-FFF2-40B4-BE49-F238E27FC236}">
                <a16:creationId xmlns:a16="http://schemas.microsoft.com/office/drawing/2014/main" id="{3557529F-348E-4D90-A25F-B21D8299EEFB}"/>
              </a:ext>
            </a:extLst>
          </p:cNvPr>
          <p:cNvSpPr txBox="1"/>
          <p:nvPr/>
        </p:nvSpPr>
        <p:spPr>
          <a:xfrm>
            <a:off x="2406880" y="3941266"/>
            <a:ext cx="7302498" cy="392159"/>
          </a:xfrm>
          <a:prstGeom prst="rect">
            <a:avLst/>
          </a:prstGeom>
          <a:noFill/>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Develop a supply plan based on the forecasting exercise</a:t>
            </a:r>
          </a:p>
        </p:txBody>
      </p:sp>
      <p:pic>
        <p:nvPicPr>
          <p:cNvPr id="18" name="Graphic 17" descr="Checkmark outline">
            <a:extLst>
              <a:ext uri="{FF2B5EF4-FFF2-40B4-BE49-F238E27FC236}">
                <a16:creationId xmlns:a16="http://schemas.microsoft.com/office/drawing/2014/main" id="{278A5D3E-07BD-4D4A-8763-8F006AECD9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481" y="3942685"/>
            <a:ext cx="406400" cy="406400"/>
          </a:xfrm>
          <a:prstGeom prst="rect">
            <a:avLst/>
          </a:prstGeom>
        </p:spPr>
      </p:pic>
      <p:sp>
        <p:nvSpPr>
          <p:cNvPr id="20" name="TextBox 19">
            <a:extLst>
              <a:ext uri="{FF2B5EF4-FFF2-40B4-BE49-F238E27FC236}">
                <a16:creationId xmlns:a16="http://schemas.microsoft.com/office/drawing/2014/main" id="{2B36EEE0-5A3D-4546-AD9F-FE44141112B4}"/>
              </a:ext>
            </a:extLst>
          </p:cNvPr>
          <p:cNvSpPr txBox="1"/>
          <p:nvPr/>
        </p:nvSpPr>
        <p:spPr>
          <a:xfrm>
            <a:off x="2406879" y="4456109"/>
            <a:ext cx="8832241" cy="1029256"/>
          </a:xfrm>
          <a:prstGeom prst="rect">
            <a:avLst/>
          </a:prstGeom>
          <a:noFill/>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Engage with USAID and UNFPA (the hormonal IUD may be available through UNFPA Supplies’ New and Lesser Used product fund) and procure initial volumes of hormonal IUD to arrive before training/capacity building activities commence</a:t>
            </a:r>
          </a:p>
        </p:txBody>
      </p:sp>
      <p:pic>
        <p:nvPicPr>
          <p:cNvPr id="21" name="Graphic 20" descr="Checkmark outline">
            <a:extLst>
              <a:ext uri="{FF2B5EF4-FFF2-40B4-BE49-F238E27FC236}">
                <a16:creationId xmlns:a16="http://schemas.microsoft.com/office/drawing/2014/main" id="{8C110A1C-828D-41D8-BF5D-078478D407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479" y="4519116"/>
            <a:ext cx="406400" cy="406400"/>
          </a:xfrm>
          <a:prstGeom prst="rect">
            <a:avLst/>
          </a:prstGeom>
        </p:spPr>
      </p:pic>
      <p:sp>
        <p:nvSpPr>
          <p:cNvPr id="22" name="Rectangle 21">
            <a:extLst>
              <a:ext uri="{FF2B5EF4-FFF2-40B4-BE49-F238E27FC236}">
                <a16:creationId xmlns:a16="http://schemas.microsoft.com/office/drawing/2014/main" id="{E4672B41-5358-42B0-BCAD-5A61E40CBC45}"/>
              </a:ext>
            </a:extLst>
          </p:cNvPr>
          <p:cNvSpPr/>
          <p:nvPr/>
        </p:nvSpPr>
        <p:spPr>
          <a:xfrm>
            <a:off x="2406881" y="2973256"/>
            <a:ext cx="8832242" cy="5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06C45B6-2EF8-4529-904A-A3E145BFEEBA}"/>
              </a:ext>
            </a:extLst>
          </p:cNvPr>
          <p:cNvSpPr txBox="1"/>
          <p:nvPr/>
        </p:nvSpPr>
        <p:spPr>
          <a:xfrm>
            <a:off x="2406880" y="3115082"/>
            <a:ext cx="8832241" cy="729430"/>
          </a:xfrm>
          <a:prstGeom prst="rect">
            <a:avLst/>
          </a:prstGeom>
          <a:noFill/>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 a national forecast for hormonal IUD using the appropriate quantification methodology; e.g. using the </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Forecasting Guide for New and Underused Methods</a:t>
            </a:r>
            <a:r>
              <a:rPr lang="en-US" sz="11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6" name="Rectangle 25">
            <a:extLst>
              <a:ext uri="{FF2B5EF4-FFF2-40B4-BE49-F238E27FC236}">
                <a16:creationId xmlns:a16="http://schemas.microsoft.com/office/drawing/2014/main" id="{6BCC4B86-24A3-4CE9-93FD-7A7AD342DFAF}"/>
              </a:ext>
            </a:extLst>
          </p:cNvPr>
          <p:cNvSpPr/>
          <p:nvPr/>
        </p:nvSpPr>
        <p:spPr>
          <a:xfrm>
            <a:off x="2406879" y="4365691"/>
            <a:ext cx="8832242" cy="5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5C95B1-8EDA-4324-BAC3-FE4FE72EE5F0}"/>
              </a:ext>
            </a:extLst>
          </p:cNvPr>
          <p:cNvSpPr/>
          <p:nvPr/>
        </p:nvSpPr>
        <p:spPr>
          <a:xfrm>
            <a:off x="2406879" y="3870173"/>
            <a:ext cx="8832242" cy="5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4662951-4825-4FDB-9827-D54FAC2F0F39}"/>
              </a:ext>
            </a:extLst>
          </p:cNvPr>
          <p:cNvSpPr/>
          <p:nvPr/>
        </p:nvSpPr>
        <p:spPr>
          <a:xfrm>
            <a:off x="2425815" y="5452026"/>
            <a:ext cx="8832242" cy="5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5FEC69-4274-4603-BA10-0E61E90D9FC6}"/>
              </a:ext>
            </a:extLst>
          </p:cNvPr>
          <p:cNvSpPr txBox="1"/>
          <p:nvPr/>
        </p:nvSpPr>
        <p:spPr>
          <a:xfrm>
            <a:off x="2406879" y="5502539"/>
            <a:ext cx="8832241" cy="392159"/>
          </a:xfrm>
          <a:prstGeom prst="rect">
            <a:avLst/>
          </a:prstGeom>
          <a:noFill/>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Ensure method can be integrated into routine storage and transportation processes</a:t>
            </a:r>
          </a:p>
        </p:txBody>
      </p:sp>
      <p:pic>
        <p:nvPicPr>
          <p:cNvPr id="31" name="Graphic 30" descr="Checkmark outline">
            <a:extLst>
              <a:ext uri="{FF2B5EF4-FFF2-40B4-BE49-F238E27FC236}">
                <a16:creationId xmlns:a16="http://schemas.microsoft.com/office/drawing/2014/main" id="{5BCD40E3-E3D9-47CA-A881-42A8402A2D0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2689" y="5446008"/>
            <a:ext cx="406400" cy="406400"/>
          </a:xfrm>
          <a:prstGeom prst="rect">
            <a:avLst/>
          </a:prstGeom>
        </p:spPr>
      </p:pic>
      <p:sp>
        <p:nvSpPr>
          <p:cNvPr id="33" name="TextBox 32">
            <a:extLst>
              <a:ext uri="{FF2B5EF4-FFF2-40B4-BE49-F238E27FC236}">
                <a16:creationId xmlns:a16="http://schemas.microsoft.com/office/drawing/2014/main" id="{7ED05E2A-9DDE-49C8-91D7-C823E5C00B53}"/>
              </a:ext>
            </a:extLst>
          </p:cNvPr>
          <p:cNvSpPr txBox="1"/>
          <p:nvPr/>
        </p:nvSpPr>
        <p:spPr>
          <a:xfrm>
            <a:off x="2406879" y="5986125"/>
            <a:ext cx="8832241" cy="392159"/>
          </a:xfrm>
          <a:prstGeom prst="rect">
            <a:avLst/>
          </a:prstGeom>
          <a:noFill/>
        </p:spPr>
        <p:txBody>
          <a:bodyPr wrap="square">
            <a:spAutoFit/>
          </a:bodyPr>
          <a:lstStyle/>
          <a:p>
            <a:pPr marR="0" lvl="0">
              <a:lnSpc>
                <a:spcPct val="115000"/>
              </a:lnSpc>
              <a:spcBef>
                <a:spcPts val="0"/>
              </a:spcBef>
              <a:spcAft>
                <a:spcPts val="100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Develop plan for how facilities will get seed stock once they have a trained provider</a:t>
            </a: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1A829329-6B58-4293-B446-70068DCA9985}"/>
              </a:ext>
            </a:extLst>
          </p:cNvPr>
          <p:cNvSpPr/>
          <p:nvPr/>
        </p:nvSpPr>
        <p:spPr>
          <a:xfrm>
            <a:off x="2444750" y="5944432"/>
            <a:ext cx="8832242" cy="5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Checkmark outline">
            <a:extLst>
              <a:ext uri="{FF2B5EF4-FFF2-40B4-BE49-F238E27FC236}">
                <a16:creationId xmlns:a16="http://schemas.microsoft.com/office/drawing/2014/main" id="{B7A2E14D-1E21-407B-A1CF-43C69706C2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479" y="6018521"/>
            <a:ext cx="406400" cy="406400"/>
          </a:xfrm>
          <a:prstGeom prst="rect">
            <a:avLst/>
          </a:prstGeom>
        </p:spPr>
      </p:pic>
      <p:sp>
        <p:nvSpPr>
          <p:cNvPr id="25" name="Rectangle 24">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348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4</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8" name="Text Placeholder 2">
            <a:extLst>
              <a:ext uri="{FF2B5EF4-FFF2-40B4-BE49-F238E27FC236}">
                <a16:creationId xmlns:a16="http://schemas.microsoft.com/office/drawing/2014/main" id="{395E1E04-5F92-4852-805D-2F14E2262021}"/>
              </a:ext>
            </a:extLst>
          </p:cNvPr>
          <p:cNvSpPr>
            <a:spLocks noGrp="1"/>
          </p:cNvSpPr>
          <p:nvPr>
            <p:ph type="body" sz="quarter" idx="11"/>
          </p:nvPr>
        </p:nvSpPr>
        <p:spPr>
          <a:xfrm>
            <a:off x="829249" y="74465"/>
            <a:ext cx="11019333" cy="535285"/>
          </a:xfrm>
        </p:spPr>
        <p:txBody>
          <a:bodyPr anchor="ctr">
            <a:normAutofit/>
          </a:bodyPr>
          <a:lstStyle/>
          <a:p>
            <a:r>
              <a:rPr lang="en-US"/>
              <a:t>Quantify, procure and integrate commodities into national supply chain processes</a:t>
            </a:r>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1477328"/>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1.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steps must be taken to integrate the hormonal IUD into quantification </a:t>
            </a:r>
            <a:r>
              <a:rPr lang="en-US" dirty="0">
                <a:solidFill>
                  <a:prstClr val="black"/>
                </a:solidFill>
                <a:latin typeface="Calibri" panose="020F0502020204030204"/>
              </a:rPr>
              <a:t>process? What will the timing for </a:t>
            </a:r>
            <a:r>
              <a:rPr lang="en-US" dirty="0" err="1">
                <a:solidFill>
                  <a:prstClr val="black"/>
                </a:solidFill>
                <a:latin typeface="Calibri" panose="020F0502020204030204"/>
              </a:rPr>
              <a:t>thi</a:t>
            </a:r>
            <a:r>
              <a:rPr lang="en-US" dirty="0">
                <a:solidFill>
                  <a:prstClr val="black"/>
                </a:solidFill>
                <a:latin typeface="Calibri" panose="020F0502020204030204"/>
              </a:rPr>
              <a:t>s be?  </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89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4</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8" name="Text Placeholder 2">
            <a:extLst>
              <a:ext uri="{FF2B5EF4-FFF2-40B4-BE49-F238E27FC236}">
                <a16:creationId xmlns:a16="http://schemas.microsoft.com/office/drawing/2014/main" id="{395E1E04-5F92-4852-805D-2F14E2262021}"/>
              </a:ext>
            </a:extLst>
          </p:cNvPr>
          <p:cNvSpPr>
            <a:spLocks noGrp="1"/>
          </p:cNvSpPr>
          <p:nvPr>
            <p:ph type="body" sz="quarter" idx="11"/>
          </p:nvPr>
        </p:nvSpPr>
        <p:spPr>
          <a:xfrm>
            <a:off x="829249" y="74465"/>
            <a:ext cx="11019333" cy="535285"/>
          </a:xfrm>
        </p:spPr>
        <p:txBody>
          <a:bodyPr anchor="ctr">
            <a:normAutofit/>
          </a:bodyPr>
          <a:lstStyle/>
          <a:p>
            <a:r>
              <a:rPr lang="en-US"/>
              <a:t>Quantify, procure and integrate commodities into national supply chain processes</a:t>
            </a:r>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1477328"/>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2.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steps will be taken to integrate the hormonal IUD into routine storage and transportation processes? </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1286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B3C66-5DCC-4E09-B943-A306D3191577}"/>
              </a:ext>
            </a:extLst>
          </p:cNvPr>
          <p:cNvSpPr>
            <a:spLocks noGrp="1"/>
          </p:cNvSpPr>
          <p:nvPr>
            <p:ph type="body" sz="quarter" idx="10"/>
          </p:nvPr>
        </p:nvSpPr>
        <p:spPr/>
        <p:txBody>
          <a:bodyPr>
            <a:noAutofit/>
          </a:bodyPr>
          <a:lstStyle/>
          <a:p>
            <a:r>
              <a:rPr lang="en-US"/>
              <a:t>4</a:t>
            </a:r>
          </a:p>
        </p:txBody>
      </p:sp>
      <p:sp>
        <p:nvSpPr>
          <p:cNvPr id="4" name="Text Placeholder 3">
            <a:extLst>
              <a:ext uri="{FF2B5EF4-FFF2-40B4-BE49-F238E27FC236}">
                <a16:creationId xmlns:a16="http://schemas.microsoft.com/office/drawing/2014/main" id="{D2480FAB-2D05-46F0-A8B3-870ABB1F9623}"/>
              </a:ext>
            </a:extLst>
          </p:cNvPr>
          <p:cNvSpPr>
            <a:spLocks noGrp="1"/>
          </p:cNvSpPr>
          <p:nvPr>
            <p:ph type="body" sz="quarter" idx="12"/>
          </p:nvPr>
        </p:nvSpPr>
        <p:spPr/>
        <p:txBody>
          <a:bodyPr/>
          <a:lstStyle/>
          <a:p>
            <a:endParaRPr lang="en-US"/>
          </a:p>
        </p:txBody>
      </p:sp>
      <p:sp>
        <p:nvSpPr>
          <p:cNvPr id="8" name="Text Placeholder 2">
            <a:extLst>
              <a:ext uri="{FF2B5EF4-FFF2-40B4-BE49-F238E27FC236}">
                <a16:creationId xmlns:a16="http://schemas.microsoft.com/office/drawing/2014/main" id="{395E1E04-5F92-4852-805D-2F14E2262021}"/>
              </a:ext>
            </a:extLst>
          </p:cNvPr>
          <p:cNvSpPr>
            <a:spLocks noGrp="1"/>
          </p:cNvSpPr>
          <p:nvPr>
            <p:ph type="body" sz="quarter" idx="11"/>
          </p:nvPr>
        </p:nvSpPr>
        <p:spPr>
          <a:xfrm>
            <a:off x="829249" y="74465"/>
            <a:ext cx="11019333" cy="535285"/>
          </a:xfrm>
        </p:spPr>
        <p:txBody>
          <a:bodyPr anchor="ctr">
            <a:normAutofit/>
          </a:bodyPr>
          <a:lstStyle/>
          <a:p>
            <a:r>
              <a:rPr lang="en-US"/>
              <a:t>Quantify, procure and integrate commodities into national supply chain processes</a:t>
            </a:r>
          </a:p>
        </p:txBody>
      </p:sp>
      <p:sp>
        <p:nvSpPr>
          <p:cNvPr id="9" name="Rectangle 8">
            <a:extLst>
              <a:ext uri="{FF2B5EF4-FFF2-40B4-BE49-F238E27FC236}">
                <a16:creationId xmlns:a16="http://schemas.microsoft.com/office/drawing/2014/main" id="{C4B52F68-4194-4103-9608-19AB6712DD33}"/>
              </a:ext>
            </a:extLst>
          </p:cNvPr>
          <p:cNvSpPr/>
          <p:nvPr/>
        </p:nvSpPr>
        <p:spPr>
          <a:xfrm>
            <a:off x="299355" y="2214170"/>
            <a:ext cx="4690872" cy="1477328"/>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3.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is the plan to ensure facilities with trained providers receive </a:t>
            </a:r>
            <a:r>
              <a:rPr lang="en-US" dirty="0">
                <a:solidFill>
                  <a:prstClr val="black"/>
                </a:solidFill>
                <a:latin typeface="Calibri" panose="020F0502020204030204"/>
              </a:rPr>
              <a:t>training stock, initial stock and replenishments of hormonal IUD?  </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1351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07EAD0-F743-494F-897A-B8BE99F16F49}"/>
              </a:ext>
            </a:extLst>
          </p:cNvPr>
          <p:cNvSpPr>
            <a:spLocks noGrp="1"/>
          </p:cNvSpPr>
          <p:nvPr>
            <p:ph type="body" sz="quarter" idx="10"/>
          </p:nvPr>
        </p:nvSpPr>
        <p:spPr/>
        <p:txBody>
          <a:bodyPr/>
          <a:lstStyle/>
          <a:p>
            <a:r>
              <a:rPr lang="en-US"/>
              <a:t>5</a:t>
            </a:r>
          </a:p>
        </p:txBody>
      </p:sp>
      <p:sp>
        <p:nvSpPr>
          <p:cNvPr id="3" name="Title 2">
            <a:extLst>
              <a:ext uri="{FF2B5EF4-FFF2-40B4-BE49-F238E27FC236}">
                <a16:creationId xmlns:a16="http://schemas.microsoft.com/office/drawing/2014/main" id="{CB882C7B-73DA-4E93-A24A-F991E0C915CC}"/>
              </a:ext>
            </a:extLst>
          </p:cNvPr>
          <p:cNvSpPr>
            <a:spLocks noGrp="1"/>
          </p:cNvSpPr>
          <p:nvPr>
            <p:ph type="title"/>
          </p:nvPr>
        </p:nvSpPr>
        <p:spPr/>
        <p:txBody>
          <a:bodyPr/>
          <a:lstStyle/>
          <a:p>
            <a:r>
              <a:rPr lang="en-US"/>
              <a:t>Update national monitoring systems</a:t>
            </a:r>
          </a:p>
        </p:txBody>
      </p:sp>
      <p:sp>
        <p:nvSpPr>
          <p:cNvPr id="4" name="Text Placeholder 3">
            <a:extLst>
              <a:ext uri="{FF2B5EF4-FFF2-40B4-BE49-F238E27FC236}">
                <a16:creationId xmlns:a16="http://schemas.microsoft.com/office/drawing/2014/main" id="{C9E3543C-9659-4DFA-B817-0AE55B640E5E}"/>
              </a:ext>
            </a:extLst>
          </p:cNvPr>
          <p:cNvSpPr>
            <a:spLocks noGrp="1"/>
          </p:cNvSpPr>
          <p:nvPr>
            <p:ph type="body" sz="quarter" idx="11"/>
          </p:nvPr>
        </p:nvSpPr>
        <p:spPr>
          <a:xfrm>
            <a:off x="1827277" y="1640683"/>
            <a:ext cx="2327478" cy="390814"/>
          </a:xfrm>
        </p:spPr>
        <p:txBody>
          <a:bodyPr>
            <a:normAutofit lnSpcReduction="10000"/>
          </a:bodyPr>
          <a:lstStyle/>
          <a:p>
            <a:r>
              <a:rPr lang="en-US" dirty="0"/>
              <a:t>Considerations</a:t>
            </a:r>
          </a:p>
        </p:txBody>
      </p:sp>
      <p:sp>
        <p:nvSpPr>
          <p:cNvPr id="5" name="Rectangle 4">
            <a:extLst>
              <a:ext uri="{FF2B5EF4-FFF2-40B4-BE49-F238E27FC236}">
                <a16:creationId xmlns:a16="http://schemas.microsoft.com/office/drawing/2014/main" id="{A843B73A-C446-48D1-AB51-0726D07720CB}"/>
              </a:ext>
            </a:extLst>
          </p:cNvPr>
          <p:cNvSpPr/>
          <p:nvPr/>
        </p:nvSpPr>
        <p:spPr>
          <a:xfrm>
            <a:off x="651454" y="1985279"/>
            <a:ext cx="11441775" cy="480131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solidFill>
                  <a:srgbClr val="000000"/>
                </a:solidFill>
                <a:latin typeface="Calibri"/>
                <a:ea typeface="Calibri" panose="020F0502020204030204" pitchFamily="34" charset="0"/>
                <a:cs typeface="Times New Roman"/>
              </a:rPr>
              <a:t>Most countries have a structured health information system in place across all public sector facilities (and sometimes private se</a:t>
            </a:r>
            <a:r>
              <a:rPr lang="en-US" dirty="0">
                <a:latin typeface="Calibri"/>
                <a:ea typeface="Calibri" panose="020F0502020204030204" pitchFamily="34" charset="0"/>
                <a:cs typeface="Times New Roman"/>
              </a:rPr>
              <a:t>ctor facilities to</a:t>
            </a:r>
            <a:r>
              <a:rPr lang="en-US" dirty="0">
                <a:solidFill>
                  <a:srgbClr val="000000"/>
                </a:solidFill>
                <a:latin typeface="Calibri"/>
                <a:ea typeface="Calibri" panose="020F0502020204030204" pitchFamily="34" charset="0"/>
                <a:cs typeface="Times New Roman"/>
              </a:rPr>
              <a:t>o) in order to capture the information required for health management decision-making. </a:t>
            </a:r>
          </a:p>
          <a:p>
            <a:pPr marL="285750" indent="-285750">
              <a:buFont typeface="Arial" panose="020B0604020202020204" pitchFamily="34" charset="0"/>
              <a:buChar char="•"/>
            </a:pPr>
            <a:endParaRPr lang="en-US" dirty="0">
              <a:solidFill>
                <a:srgbClr val="000000"/>
              </a:solidFill>
              <a:latin typeface="Calibri"/>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Typically, this includes two interrelated systems: </a:t>
            </a:r>
          </a:p>
          <a:p>
            <a:pPr marL="800100" lvl="1" indent="-342900">
              <a:buFont typeface="+mj-lt"/>
              <a:buAutoNum type="arabicPeriod"/>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Health Management Information System (HMIS)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contains health service utilization data and epidemiological information (disease incidence, mortality, morbidity statistics)</a:t>
            </a:r>
          </a:p>
          <a:p>
            <a:pPr marL="800100" lvl="1" indent="-342900">
              <a:buFont typeface="+mj-lt"/>
              <a:buAutoNum type="arabicPeriod"/>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mj-lt"/>
              <a:buAutoNum type="arabicPeriod"/>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Logistics Management Information System (LMIS)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contains information about the use and availability of commodities. These are health sector wide tools that typically include data that flows from paper registers at facilities, to paper-based monthly aggregate forms to summarize data, to an electronic, national platform such as the District Health Information System (DHIS2).  </a:t>
            </a:r>
          </a:p>
          <a:p>
            <a:pPr marL="800100" lvl="1" indent="-342900">
              <a:buFont typeface="+mj-lt"/>
              <a:buAutoNum type="arabicPeriod"/>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order to ensure that information about hormonal IUD service utilization and commodity availability is available at the national level and in a sustainable way, the hormonal IUD should be integrated into both the HMIS and LMIS so it can viewed and analyzed separately from copper IUD. </a:t>
            </a:r>
          </a:p>
          <a:p>
            <a:pPr lvl="1"/>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444"/>
          <a:stretch/>
        </p:blipFill>
        <p:spPr>
          <a:xfrm rot="10800000">
            <a:off x="189174" y="1651934"/>
            <a:ext cx="462280" cy="914400"/>
          </a:xfrm>
          <a:prstGeom prst="rect">
            <a:avLst/>
          </a:prstGeom>
        </p:spPr>
      </p:pic>
      <p:sp>
        <p:nvSpPr>
          <p:cNvPr id="7" name="Rectangle 6">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2499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48E3A9-D573-4F47-B514-0188BEE86110}"/>
              </a:ext>
            </a:extLst>
          </p:cNvPr>
          <p:cNvSpPr>
            <a:spLocks noGrp="1"/>
          </p:cNvSpPr>
          <p:nvPr>
            <p:ph type="body" sz="quarter" idx="10"/>
          </p:nvPr>
        </p:nvSpPr>
        <p:spPr/>
        <p:txBody>
          <a:bodyPr>
            <a:noAutofit/>
          </a:bodyPr>
          <a:lstStyle/>
          <a:p>
            <a:r>
              <a:rPr lang="en-US"/>
              <a:t>5</a:t>
            </a:r>
          </a:p>
        </p:txBody>
      </p:sp>
      <p:sp>
        <p:nvSpPr>
          <p:cNvPr id="3" name="Text Placeholder 2">
            <a:extLst>
              <a:ext uri="{FF2B5EF4-FFF2-40B4-BE49-F238E27FC236}">
                <a16:creationId xmlns:a16="http://schemas.microsoft.com/office/drawing/2014/main" id="{A21E4014-9D96-491D-A82A-173B682E18CA}"/>
              </a:ext>
            </a:extLst>
          </p:cNvPr>
          <p:cNvSpPr>
            <a:spLocks noGrp="1"/>
          </p:cNvSpPr>
          <p:nvPr>
            <p:ph type="body" sz="quarter" idx="11"/>
          </p:nvPr>
        </p:nvSpPr>
        <p:spPr/>
        <p:txBody>
          <a:bodyPr/>
          <a:lstStyle/>
          <a:p>
            <a:r>
              <a:rPr lang="en-US" dirty="0"/>
              <a:t>Update national monitoring systems</a:t>
            </a:r>
          </a:p>
        </p:txBody>
      </p:sp>
      <p:sp>
        <p:nvSpPr>
          <p:cNvPr id="4" name="Text Placeholder 3">
            <a:extLst>
              <a:ext uri="{FF2B5EF4-FFF2-40B4-BE49-F238E27FC236}">
                <a16:creationId xmlns:a16="http://schemas.microsoft.com/office/drawing/2014/main" id="{548A2BF6-7103-4B61-A62A-ACE4B32F6BAE}"/>
              </a:ext>
            </a:extLst>
          </p:cNvPr>
          <p:cNvSpPr>
            <a:spLocks noGrp="1"/>
          </p:cNvSpPr>
          <p:nvPr>
            <p:ph type="body" sz="quarter" idx="12"/>
          </p:nvPr>
        </p:nvSpPr>
        <p:spPr/>
        <p:txBody>
          <a:bodyPr>
            <a:normAutofit lnSpcReduction="10000"/>
          </a:bodyPr>
          <a:lstStyle/>
          <a:p>
            <a:r>
              <a:rPr lang="en-US"/>
              <a:t>Considerations</a:t>
            </a:r>
          </a:p>
        </p:txBody>
      </p:sp>
      <p:sp>
        <p:nvSpPr>
          <p:cNvPr id="6" name="Rectangle 5">
            <a:extLst>
              <a:ext uri="{FF2B5EF4-FFF2-40B4-BE49-F238E27FC236}">
                <a16:creationId xmlns:a16="http://schemas.microsoft.com/office/drawing/2014/main" id="{BA98D514-C0F1-40DF-846F-70E452E8D8DD}"/>
              </a:ext>
            </a:extLst>
          </p:cNvPr>
          <p:cNvSpPr/>
          <p:nvPr/>
        </p:nvSpPr>
        <p:spPr>
          <a:xfrm>
            <a:off x="5805604" y="1593558"/>
            <a:ext cx="6187921" cy="369332"/>
          </a:xfrm>
          <a:prstGeom prst="rect">
            <a:avLst/>
          </a:prstGeom>
        </p:spPr>
        <p:txBody>
          <a:bodyPr wrap="square">
            <a:spAutoFit/>
          </a:bodyPr>
          <a:lstStyle/>
          <a:p>
            <a:pPr marR="0" lvl="0">
              <a:spcBef>
                <a:spcPts val="0"/>
              </a:spcBef>
              <a:spcAft>
                <a:spcPts val="0"/>
              </a:spcAft>
            </a:pP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Planning to integrate hormonal IUD into LMIS and HMIS</a:t>
            </a:r>
            <a:r>
              <a:rPr lang="en-US"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00377" y="1455059"/>
            <a:ext cx="3841268" cy="646331"/>
          </a:xfrm>
          <a:prstGeom prst="rect">
            <a:avLst/>
          </a:prstGeom>
        </p:spPr>
        <p:txBody>
          <a:bodyPr wrap="square">
            <a:spAutoFit/>
          </a:bodyPr>
          <a:lstStyle/>
          <a:p>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Monitoring hormonal IUD before it is fully integrated in LMIS and HMIS</a:t>
            </a:r>
            <a:endParaRPr lang="en-US" b="1" dirty="0"/>
          </a:p>
        </p:txBody>
      </p:sp>
      <p:sp>
        <p:nvSpPr>
          <p:cNvPr id="9" name="Rectangle 8"/>
          <p:cNvSpPr/>
          <p:nvPr/>
        </p:nvSpPr>
        <p:spPr>
          <a:xfrm>
            <a:off x="214017" y="2289534"/>
            <a:ext cx="4570634" cy="38986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first goal should be getting hormonal IUD into the electronic LMIS version.  Before new paper-based LMIS tools are printed, hormonal IUD can be written in as a new product. </a:t>
            </a:r>
          </a:p>
          <a:p>
            <a:pPr marL="285750" marR="0" lvl="0" indent="-285750">
              <a:spcBef>
                <a:spcPts val="0"/>
              </a:spcBef>
              <a:spcAft>
                <a:spcPts val="0"/>
              </a:spcAft>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time before HMIS can be revised, countries may advise health workers to record both copper IUD and hormonal IUD in the existing “IUD” data element in facility registers and HMIS.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241850" y="2289535"/>
            <a:ext cx="6751675" cy="38986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LMIS may be revised more frequently than HMIS since it typically involves more simple tools that may be used at higher sub-national levels (like at the district level or central medical stores rather than each facility). </a:t>
            </a: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Most countries will have a data element for IUDs inserted already in HMIS, and when revisions are allowed the existing item should be changed to specify “copper IUD” and a new data element should be added for “hormonal IUD.” The reporting requirements and disaggregation can follow other existing family planning data elements.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76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p:cNvSpPr/>
          <p:nvPr/>
        </p:nvSpPr>
        <p:spPr>
          <a:xfrm>
            <a:off x="2024380" y="1805378"/>
            <a:ext cx="7302500" cy="392159"/>
          </a:xfrm>
          <a:prstGeom prst="rect">
            <a:avLst/>
          </a:prstGeom>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Identify data that should be tracked long-term through LMIS and HMIS</a:t>
            </a:r>
          </a:p>
        </p:txBody>
      </p:sp>
      <p:grpSp>
        <p:nvGrpSpPr>
          <p:cNvPr id="31" name="Group 30">
            <a:extLst>
              <a:ext uri="{FF2B5EF4-FFF2-40B4-BE49-F238E27FC236}">
                <a16:creationId xmlns:a16="http://schemas.microsoft.com/office/drawing/2014/main" id="{C57B9DDB-F18D-DC40-B7FF-EFE6258348E9}"/>
              </a:ext>
            </a:extLst>
          </p:cNvPr>
          <p:cNvGrpSpPr/>
          <p:nvPr/>
        </p:nvGrpSpPr>
        <p:grpSpPr>
          <a:xfrm>
            <a:off x="0" y="0"/>
            <a:ext cx="12192000" cy="690879"/>
            <a:chOff x="0" y="0"/>
            <a:chExt cx="12192000" cy="690879"/>
          </a:xfrm>
        </p:grpSpPr>
        <p:sp>
          <p:nvSpPr>
            <p:cNvPr id="17" name="Rectangle 16">
              <a:extLst>
                <a:ext uri="{FF2B5EF4-FFF2-40B4-BE49-F238E27FC236}">
                  <a16:creationId xmlns:a16="http://schemas.microsoft.com/office/drawing/2014/main" id="{508172C1-5F45-1E47-B21E-63AF2763A195}"/>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3105EFC-6C0E-FC44-BB68-B88B0F51F73E}"/>
                </a:ext>
              </a:extLst>
            </p:cNvPr>
            <p:cNvGrpSpPr/>
            <p:nvPr/>
          </p:nvGrpSpPr>
          <p:grpSpPr>
            <a:xfrm>
              <a:off x="343418" y="168540"/>
              <a:ext cx="313921" cy="338554"/>
              <a:chOff x="799707" y="737076"/>
              <a:chExt cx="584985" cy="630886"/>
            </a:xfrm>
          </p:grpSpPr>
          <p:sp>
            <p:nvSpPr>
              <p:cNvPr id="7" name="Oval 6">
                <a:extLst>
                  <a:ext uri="{FF2B5EF4-FFF2-40B4-BE49-F238E27FC236}">
                    <a16:creationId xmlns:a16="http://schemas.microsoft.com/office/drawing/2014/main" id="{BACBDE8A-FDED-C848-A4ED-00565765DAB9}"/>
                  </a:ext>
                </a:extLst>
              </p:cNvPr>
              <p:cNvSpPr/>
              <p:nvPr/>
            </p:nvSpPr>
            <p:spPr>
              <a:xfrm>
                <a:off x="799707" y="768026"/>
                <a:ext cx="584985" cy="5849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929818D-EBEF-B442-B569-EE1DBBB63633}"/>
                  </a:ext>
                </a:extLst>
              </p:cNvPr>
              <p:cNvSpPr txBox="1"/>
              <p:nvPr/>
            </p:nvSpPr>
            <p:spPr>
              <a:xfrm>
                <a:off x="823055" y="737076"/>
                <a:ext cx="538288" cy="630886"/>
              </a:xfrm>
              <a:prstGeom prst="rect">
                <a:avLst/>
              </a:prstGeom>
              <a:noFill/>
            </p:spPr>
            <p:txBody>
              <a:bodyPr wrap="none" rtlCol="0">
                <a:spAutoFit/>
              </a:bodyPr>
              <a:lstStyle/>
              <a:p>
                <a:pPr algn="ctr"/>
                <a:r>
                  <a:rPr lang="en-US" sz="1600" b="1">
                    <a:solidFill>
                      <a:schemeClr val="tx2">
                        <a:lumMod val="75000"/>
                      </a:schemeClr>
                    </a:solidFill>
                    <a:latin typeface="Avenir Black" panose="02000503020000020003" pitchFamily="2" charset="0"/>
                  </a:rPr>
                  <a:t>5</a:t>
                </a:r>
              </a:p>
            </p:txBody>
          </p:sp>
        </p:grpSp>
        <p:sp>
          <p:nvSpPr>
            <p:cNvPr id="11" name="TextBox 10">
              <a:extLst>
                <a:ext uri="{FF2B5EF4-FFF2-40B4-BE49-F238E27FC236}">
                  <a16:creationId xmlns:a16="http://schemas.microsoft.com/office/drawing/2014/main" id="{AC066539-A44E-CB45-9473-2E37BB813FD5}"/>
                </a:ext>
              </a:extLst>
            </p:cNvPr>
            <p:cNvSpPr txBox="1"/>
            <p:nvPr/>
          </p:nvSpPr>
          <p:spPr>
            <a:xfrm>
              <a:off x="832104" y="146304"/>
              <a:ext cx="7836312" cy="400110"/>
            </a:xfrm>
            <a:prstGeom prst="rect">
              <a:avLst/>
            </a:prstGeom>
            <a:noFill/>
          </p:spPr>
          <p:txBody>
            <a:bodyPr wrap="square" rtlCol="0">
              <a:spAutoFit/>
            </a:bodyPr>
            <a:lstStyle/>
            <a:p>
              <a:r>
                <a:rPr lang="en-US" sz="2000">
                  <a:solidFill>
                    <a:schemeClr val="bg1"/>
                  </a:solidFill>
                </a:rPr>
                <a:t>Update national monitoring systems</a:t>
              </a:r>
            </a:p>
          </p:txBody>
        </p:sp>
      </p:grpSp>
      <p:sp>
        <p:nvSpPr>
          <p:cNvPr id="12" name="TextBox 11">
            <a:extLst>
              <a:ext uri="{FF2B5EF4-FFF2-40B4-BE49-F238E27FC236}">
                <a16:creationId xmlns:a16="http://schemas.microsoft.com/office/drawing/2014/main" id="{4F6DB5F0-D119-B64B-B80F-593BA7B11308}"/>
              </a:ext>
            </a:extLst>
          </p:cNvPr>
          <p:cNvSpPr txBox="1"/>
          <p:nvPr/>
        </p:nvSpPr>
        <p:spPr>
          <a:xfrm>
            <a:off x="1855216" y="1169974"/>
            <a:ext cx="2335784" cy="461665"/>
          </a:xfrm>
          <a:prstGeom prst="rect">
            <a:avLst/>
          </a:prstGeom>
          <a:solidFill>
            <a:schemeClr val="bg1"/>
          </a:solidFill>
        </p:spPr>
        <p:txBody>
          <a:bodyPr wrap="square" rtlCol="0">
            <a:spAutoFit/>
          </a:bodyPr>
          <a:lstStyle/>
          <a:p>
            <a:r>
              <a:rPr lang="en-US" sz="2400" b="1">
                <a:solidFill>
                  <a:schemeClr val="accent3"/>
                </a:solidFill>
                <a:latin typeface="Cambria" panose="02040503050406030204" pitchFamily="18" charset="0"/>
                <a:ea typeface="MS Gothic" panose="020B0609070205080204" pitchFamily="49" charset="-128"/>
                <a:cs typeface="Times New Roman" panose="02020603050405020304" pitchFamily="18" charset="0"/>
              </a:rPr>
              <a:t>Checklist</a:t>
            </a:r>
            <a:endParaRPr lang="en-US" b="1" u="sng">
              <a:solidFill>
                <a:schemeClr val="accent3"/>
              </a:solidFill>
            </a:endParaRPr>
          </a:p>
        </p:txBody>
      </p:sp>
      <p:pic>
        <p:nvPicPr>
          <p:cNvPr id="5" name="Graphic 4" descr="Checkmark outline">
            <a:extLst>
              <a:ext uri="{FF2B5EF4-FFF2-40B4-BE49-F238E27FC236}">
                <a16:creationId xmlns:a16="http://schemas.microsoft.com/office/drawing/2014/main" id="{C4455BE2-8744-0741-88F4-E83F517C51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5440" y="1815478"/>
            <a:ext cx="406400" cy="406400"/>
          </a:xfrm>
          <a:prstGeom prst="rect">
            <a:avLst/>
          </a:prstGeom>
        </p:spPr>
      </p:pic>
      <p:pic>
        <p:nvPicPr>
          <p:cNvPr id="13" name="Graphic 12" descr="Checkmark outline">
            <a:extLst>
              <a:ext uri="{FF2B5EF4-FFF2-40B4-BE49-F238E27FC236}">
                <a16:creationId xmlns:a16="http://schemas.microsoft.com/office/drawing/2014/main" id="{1B4666E2-CBFB-FD48-89DA-D7F98B1AF7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5440" y="2598609"/>
            <a:ext cx="406400" cy="406400"/>
          </a:xfrm>
          <a:prstGeom prst="rect">
            <a:avLst/>
          </a:prstGeom>
        </p:spPr>
      </p:pic>
      <p:pic>
        <p:nvPicPr>
          <p:cNvPr id="14" name="Graphic 13" descr="Checkmark outline">
            <a:extLst>
              <a:ext uri="{FF2B5EF4-FFF2-40B4-BE49-F238E27FC236}">
                <a16:creationId xmlns:a16="http://schemas.microsoft.com/office/drawing/2014/main" id="{B350BB1B-07B7-E349-B5B0-2BD5E60AA25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5440" y="3315444"/>
            <a:ext cx="406400" cy="406400"/>
          </a:xfrm>
          <a:prstGeom prst="rect">
            <a:avLst/>
          </a:prstGeom>
        </p:spPr>
      </p:pic>
      <p:sp>
        <p:nvSpPr>
          <p:cNvPr id="18" name="Rectangle 17">
            <a:extLst>
              <a:ext uri="{FF2B5EF4-FFF2-40B4-BE49-F238E27FC236}">
                <a16:creationId xmlns:a16="http://schemas.microsoft.com/office/drawing/2014/main" id="{2A5AEEA5-740D-9D41-9A19-5C85ED09939A}"/>
              </a:ext>
            </a:extLst>
          </p:cNvPr>
          <p:cNvSpPr/>
          <p:nvPr/>
        </p:nvSpPr>
        <p:spPr>
          <a:xfrm>
            <a:off x="2021840" y="2359998"/>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CC8B63-BDF8-C340-B408-3092904D6E7A}"/>
              </a:ext>
            </a:extLst>
          </p:cNvPr>
          <p:cNvSpPr/>
          <p:nvPr/>
        </p:nvSpPr>
        <p:spPr>
          <a:xfrm>
            <a:off x="2024380" y="2598669"/>
            <a:ext cx="7160260" cy="410882"/>
          </a:xfrm>
          <a:prstGeom prst="rect">
            <a:avLst/>
          </a:prstGeom>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Develop a plan for integrating hormonal IUD into LMIS and HMIS</a:t>
            </a:r>
          </a:p>
        </p:txBody>
      </p:sp>
      <p:sp>
        <p:nvSpPr>
          <p:cNvPr id="20" name="Rectangle 19">
            <a:extLst>
              <a:ext uri="{FF2B5EF4-FFF2-40B4-BE49-F238E27FC236}">
                <a16:creationId xmlns:a16="http://schemas.microsoft.com/office/drawing/2014/main" id="{7AADA13C-779E-3946-A2F7-C1473DDD5B79}"/>
              </a:ext>
            </a:extLst>
          </p:cNvPr>
          <p:cNvSpPr/>
          <p:nvPr/>
        </p:nvSpPr>
        <p:spPr>
          <a:xfrm>
            <a:off x="2024380" y="3346477"/>
            <a:ext cx="6631940" cy="729430"/>
          </a:xfrm>
          <a:prstGeom prst="rect">
            <a:avLst/>
          </a:prstGeom>
        </p:spPr>
        <p:txBody>
          <a:bodyPr wrap="square">
            <a:spAutoFit/>
          </a:bodyPr>
          <a:lstStyle/>
          <a:p>
            <a:pPr marR="0" lvl="0">
              <a:lnSpc>
                <a:spcPct val="115000"/>
              </a:lnSpc>
              <a:spcBef>
                <a:spcPts val="0"/>
              </a:spcBef>
              <a:spcAft>
                <a:spcPts val="100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Align on near-term solutions for collecting priority data on hormonal IUD before the method is fully integrated into LMIS and HMIS</a:t>
            </a: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8F5DB118-A43F-7E4B-AD8F-4253A53BE02B}"/>
              </a:ext>
            </a:extLst>
          </p:cNvPr>
          <p:cNvSpPr/>
          <p:nvPr/>
        </p:nvSpPr>
        <p:spPr>
          <a:xfrm>
            <a:off x="2021840" y="3162638"/>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615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380398" y="1689640"/>
            <a:ext cx="6409022" cy="3039024"/>
          </a:xfrm>
          <a:prstGeom prst="rect">
            <a:avLst/>
          </a:prstGeom>
        </p:spPr>
        <p:txBody>
          <a:bodyPr wrap="square" lIns="91440" tIns="45720" rIns="91440" bIns="45720" anchor="t">
            <a:noAutofit/>
          </a:bodyPr>
          <a:lstStyle/>
          <a:p>
            <a:pPr>
              <a:lnSpc>
                <a:spcPct val="115000"/>
              </a:lnSpc>
              <a:spcAft>
                <a:spcPts val="600"/>
              </a:spcAft>
            </a:pPr>
            <a:r>
              <a:rPr lang="en-US" dirty="0">
                <a:latin typeface="Calibri"/>
                <a:ea typeface="Calibri" panose="020F0502020204030204" pitchFamily="34" charset="0"/>
                <a:cs typeface="Calibri"/>
              </a:rPr>
              <a:t>The levonorgestrel-releasing intrauterine device (IUD) – also known as hormonal IUD – is </a:t>
            </a:r>
            <a:r>
              <a:rPr lang="en-US" b="1" dirty="0">
                <a:latin typeface="Calibri"/>
                <a:ea typeface="Calibri" panose="020F0502020204030204" pitchFamily="34" charset="0"/>
                <a:cs typeface="Calibri"/>
              </a:rPr>
              <a:t>one of the most effective forms of long-acting, reversible contraception</a:t>
            </a:r>
            <a:r>
              <a:rPr lang="en-US" dirty="0">
                <a:latin typeface="Calibri"/>
                <a:ea typeface="Calibri" panose="020F0502020204030204" pitchFamily="34" charset="0"/>
                <a:cs typeface="Calibri"/>
              </a:rPr>
              <a:t>. Research has also demonstrated the method also has important non-contraceptive health benefits, including </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spcAft>
                <a:spcPts val="600"/>
              </a:spcAft>
              <a:buClr>
                <a:schemeClr val="accent3"/>
              </a:buClr>
              <a:buFont typeface="Arial" panose="020B0604020202020204" pitchFamily="34" charset="0"/>
              <a:buChar char="•"/>
            </a:pPr>
            <a:r>
              <a:rPr lang="en-US" dirty="0">
                <a:latin typeface="Calibri"/>
                <a:ea typeface="Calibri" panose="020F0502020204030204" pitchFamily="34" charset="0"/>
                <a:cs typeface="Calibri"/>
              </a:rPr>
              <a:t>reduction in menstrual cramps;</a:t>
            </a:r>
          </a:p>
          <a:p>
            <a:pPr marL="285750" indent="-285750">
              <a:lnSpc>
                <a:spcPct val="115000"/>
              </a:lnSpc>
              <a:spcAft>
                <a:spcPts val="600"/>
              </a:spcAft>
              <a:buClr>
                <a:schemeClr val="accent3"/>
              </a:buClr>
              <a:buFont typeface="Arial" panose="020B0604020202020204" pitchFamily="34" charset="0"/>
              <a:buChar char="•"/>
            </a:pPr>
            <a:r>
              <a:rPr lang="en-US" dirty="0">
                <a:latin typeface="Calibri"/>
                <a:ea typeface="Calibri" panose="020F0502020204030204" pitchFamily="34" charset="0"/>
                <a:cs typeface="Calibri"/>
              </a:rPr>
              <a:t>less unpredictable bleeding compared to other hormonal methods; </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spcAft>
                <a:spcPts val="600"/>
              </a:spcAft>
              <a:buClr>
                <a:schemeClr val="accent3"/>
              </a:buClr>
              <a:buFont typeface="Arial" panose="020B0604020202020204" pitchFamily="34" charset="0"/>
              <a:buChar char="•"/>
            </a:pPr>
            <a:r>
              <a:rPr lang="en-US" dirty="0">
                <a:latin typeface="Calibri"/>
                <a:ea typeface="Calibri" panose="020F0502020204030204" pitchFamily="34" charset="0"/>
                <a:cs typeface="Calibri"/>
              </a:rPr>
              <a:t>and potential alleviation </a:t>
            </a:r>
            <a:r>
              <a:rPr lang="en-US" dirty="0">
                <a:latin typeface="Calibri" panose="020F0502020204030204" pitchFamily="34" charset="0"/>
                <a:ea typeface="Calibri" panose="020F0502020204030204" pitchFamily="34" charset="0"/>
                <a:cs typeface="Calibri" panose="020F0502020204030204" pitchFamily="34" charset="0"/>
              </a:rPr>
              <a:t>of anemia for some women (studies are underway).</a:t>
            </a:r>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10596420" y="6000750"/>
            <a:ext cx="9378696" cy="369332"/>
          </a:xfrm>
          <a:prstGeom prst="rect">
            <a:avLst/>
          </a:prstGeom>
        </p:spPr>
        <p:txBody>
          <a:bodyPr wrap="square" lIns="91440" tIns="45720" rIns="91440" bIns="45720" anchor="t">
            <a:noAutofit/>
          </a:bodyPr>
          <a:lstStyle/>
          <a:p>
            <a:pPr>
              <a:lnSpc>
                <a:spcPct val="115000"/>
              </a:lnSpc>
              <a:spcAft>
                <a:spcPts val="600"/>
              </a:spcAft>
            </a:pPr>
            <a:r>
              <a:rPr lang="en-US" sz="1200" dirty="0">
                <a:latin typeface="Calibri"/>
                <a:ea typeface="Calibri" panose="020F0502020204030204" pitchFamily="34" charset="0"/>
                <a:cs typeface="Calibri"/>
              </a:rPr>
              <a:t>Source: See notes</a:t>
            </a:r>
          </a:p>
        </p:txBody>
      </p:sp>
      <p:pic>
        <p:nvPicPr>
          <p:cNvPr id="4" name="Picture 3">
            <a:extLst>
              <a:ext uri="{FF2B5EF4-FFF2-40B4-BE49-F238E27FC236}">
                <a16:creationId xmlns:a16="http://schemas.microsoft.com/office/drawing/2014/main" id="{B3A9AEC1-07B4-AD46-A761-210BFFEA81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0702" y="1089370"/>
            <a:ext cx="3863588" cy="3882074"/>
          </a:xfrm>
          <a:prstGeom prst="ellipse">
            <a:avLst/>
          </a:prstGeom>
        </p:spPr>
      </p:pic>
      <p:sp>
        <p:nvSpPr>
          <p:cNvPr id="85" name="Rectangle 84">
            <a:extLst>
              <a:ext uri="{FF2B5EF4-FFF2-40B4-BE49-F238E27FC236}">
                <a16:creationId xmlns:a16="http://schemas.microsoft.com/office/drawing/2014/main" id="{4EDA0520-EEAF-FB48-804C-5ABD69774099}"/>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2EC6A08-E99D-4021-802E-C0F30751A5B4}"/>
              </a:ext>
            </a:extLst>
          </p:cNvPr>
          <p:cNvSpPr/>
          <p:nvPr/>
        </p:nvSpPr>
        <p:spPr>
          <a:xfrm>
            <a:off x="234852" y="5340776"/>
            <a:ext cx="11789507" cy="659974"/>
          </a:xfrm>
          <a:prstGeom prst="rect">
            <a:avLst/>
          </a:prstGeom>
          <a:solidFill>
            <a:schemeClr val="bg1">
              <a:lumMod val="85000"/>
            </a:schemeClr>
          </a:solidFill>
          <a:ln>
            <a:solidFill>
              <a:schemeClr val="tx1">
                <a:lumMod val="65000"/>
                <a:lumOff val="35000"/>
              </a:schemeClr>
            </a:solidFill>
          </a:ln>
        </p:spPr>
        <p:txBody>
          <a:bodyPr wrap="square" lIns="91440" tIns="45720" rIns="91440" bIns="45720" anchor="t">
            <a:noAutofit/>
          </a:bodyPr>
          <a:lstStyle/>
          <a:p>
            <a:pPr>
              <a:lnSpc>
                <a:spcPct val="115000"/>
              </a:lnSpc>
              <a:spcAft>
                <a:spcPts val="600"/>
              </a:spcAft>
            </a:pPr>
            <a:r>
              <a:rPr lang="en-US" sz="1500" dirty="0">
                <a:solidFill>
                  <a:schemeClr val="tx1"/>
                </a:solidFill>
                <a:latin typeface="Calibri"/>
                <a:ea typeface="Calibri" panose="020F0502020204030204" pitchFamily="34" charset="0"/>
                <a:cs typeface="Calibri"/>
              </a:rPr>
              <a:t>Additional terms are commonly used to describe the method including levonorgestrel-releasing intrauterine system, hormonal IUS, LNG-IUS, and LNG-IUD. In 2021, the World Health Organization (WHO) adopted “hormonal IUD” as the recommended standardized nomenclature. </a:t>
            </a:r>
          </a:p>
        </p:txBody>
      </p:sp>
      <p:sp>
        <p:nvSpPr>
          <p:cNvPr id="9" name="Rectangle 8">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1237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19E0F-EBA0-4522-8EF8-D1E110BD9E8B}"/>
              </a:ext>
            </a:extLst>
          </p:cNvPr>
          <p:cNvSpPr>
            <a:spLocks noGrp="1"/>
          </p:cNvSpPr>
          <p:nvPr>
            <p:ph type="body" sz="quarter" idx="10"/>
          </p:nvPr>
        </p:nvSpPr>
        <p:spPr/>
        <p:txBody>
          <a:bodyPr>
            <a:noAutofit/>
          </a:bodyPr>
          <a:lstStyle/>
          <a:p>
            <a:r>
              <a:rPr lang="en-US"/>
              <a:t>5</a:t>
            </a:r>
          </a:p>
        </p:txBody>
      </p:sp>
      <p:sp>
        <p:nvSpPr>
          <p:cNvPr id="3" name="Text Placeholder 2">
            <a:extLst>
              <a:ext uri="{FF2B5EF4-FFF2-40B4-BE49-F238E27FC236}">
                <a16:creationId xmlns:a16="http://schemas.microsoft.com/office/drawing/2014/main" id="{F6E71E83-1834-40EB-8EAE-08B04E2FF691}"/>
              </a:ext>
            </a:extLst>
          </p:cNvPr>
          <p:cNvSpPr>
            <a:spLocks noGrp="1"/>
          </p:cNvSpPr>
          <p:nvPr>
            <p:ph type="body" sz="quarter" idx="11"/>
          </p:nvPr>
        </p:nvSpPr>
        <p:spPr/>
        <p:txBody>
          <a:bodyPr/>
          <a:lstStyle/>
          <a:p>
            <a:r>
              <a:rPr lang="en-US"/>
              <a:t>Update national monitoring systems</a:t>
            </a:r>
          </a:p>
        </p:txBody>
      </p:sp>
      <p:sp>
        <p:nvSpPr>
          <p:cNvPr id="4" name="Text Placeholder 3">
            <a:extLst>
              <a:ext uri="{FF2B5EF4-FFF2-40B4-BE49-F238E27FC236}">
                <a16:creationId xmlns:a16="http://schemas.microsoft.com/office/drawing/2014/main" id="{2ABBB947-01E6-4D43-AD52-F75C447FCBBE}"/>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97B8EAB9-A70B-4160-9BAA-AED6BE2F05C8}"/>
              </a:ext>
            </a:extLst>
          </p:cNvPr>
          <p:cNvSpPr/>
          <p:nvPr/>
        </p:nvSpPr>
        <p:spPr>
          <a:xfrm>
            <a:off x="299355" y="2214170"/>
            <a:ext cx="4690872" cy="2031325"/>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1.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data (level/type) for</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the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hormonal IUD should be tracked through the LMIS system long-term? What data (level/type) for the hormonal IUD should be tracked through the HMIS systems long-term?   </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9713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19E0F-EBA0-4522-8EF8-D1E110BD9E8B}"/>
              </a:ext>
            </a:extLst>
          </p:cNvPr>
          <p:cNvSpPr>
            <a:spLocks noGrp="1"/>
          </p:cNvSpPr>
          <p:nvPr>
            <p:ph type="body" sz="quarter" idx="10"/>
          </p:nvPr>
        </p:nvSpPr>
        <p:spPr/>
        <p:txBody>
          <a:bodyPr>
            <a:noAutofit/>
          </a:bodyPr>
          <a:lstStyle/>
          <a:p>
            <a:r>
              <a:rPr lang="en-US"/>
              <a:t>5</a:t>
            </a:r>
          </a:p>
        </p:txBody>
      </p:sp>
      <p:sp>
        <p:nvSpPr>
          <p:cNvPr id="3" name="Text Placeholder 2">
            <a:extLst>
              <a:ext uri="{FF2B5EF4-FFF2-40B4-BE49-F238E27FC236}">
                <a16:creationId xmlns:a16="http://schemas.microsoft.com/office/drawing/2014/main" id="{F6E71E83-1834-40EB-8EAE-08B04E2FF691}"/>
              </a:ext>
            </a:extLst>
          </p:cNvPr>
          <p:cNvSpPr>
            <a:spLocks noGrp="1"/>
          </p:cNvSpPr>
          <p:nvPr>
            <p:ph type="body" sz="quarter" idx="11"/>
          </p:nvPr>
        </p:nvSpPr>
        <p:spPr/>
        <p:txBody>
          <a:bodyPr/>
          <a:lstStyle/>
          <a:p>
            <a:r>
              <a:rPr lang="en-US"/>
              <a:t>Update national monitoring systems</a:t>
            </a:r>
          </a:p>
        </p:txBody>
      </p:sp>
      <p:sp>
        <p:nvSpPr>
          <p:cNvPr id="4" name="Text Placeholder 3">
            <a:extLst>
              <a:ext uri="{FF2B5EF4-FFF2-40B4-BE49-F238E27FC236}">
                <a16:creationId xmlns:a16="http://schemas.microsoft.com/office/drawing/2014/main" id="{2ABBB947-01E6-4D43-AD52-F75C447FCBBE}"/>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97B8EAB9-A70B-4160-9BAA-AED6BE2F05C8}"/>
              </a:ext>
            </a:extLst>
          </p:cNvPr>
          <p:cNvSpPr/>
          <p:nvPr/>
        </p:nvSpPr>
        <p:spPr>
          <a:xfrm>
            <a:off x="299355" y="2214170"/>
            <a:ext cx="4690872" cy="1754326"/>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2.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steps must be taken to ensure the hormonal IUD is integrated into the country LMIS and HMIS systems? </a:t>
            </a:r>
            <a:r>
              <a:rPr lang="en-US" dirty="0">
                <a:solidFill>
                  <a:prstClr val="black"/>
                </a:solidFill>
                <a:latin typeface="Calibri" panose="020F0502020204030204"/>
              </a:rPr>
              <a:t>What is the timing for these changes?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4131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19E0F-EBA0-4522-8EF8-D1E110BD9E8B}"/>
              </a:ext>
            </a:extLst>
          </p:cNvPr>
          <p:cNvSpPr>
            <a:spLocks noGrp="1"/>
          </p:cNvSpPr>
          <p:nvPr>
            <p:ph type="body" sz="quarter" idx="10"/>
          </p:nvPr>
        </p:nvSpPr>
        <p:spPr/>
        <p:txBody>
          <a:bodyPr>
            <a:noAutofit/>
          </a:bodyPr>
          <a:lstStyle/>
          <a:p>
            <a:r>
              <a:rPr lang="en-US"/>
              <a:t>5</a:t>
            </a:r>
          </a:p>
        </p:txBody>
      </p:sp>
      <p:sp>
        <p:nvSpPr>
          <p:cNvPr id="3" name="Text Placeholder 2">
            <a:extLst>
              <a:ext uri="{FF2B5EF4-FFF2-40B4-BE49-F238E27FC236}">
                <a16:creationId xmlns:a16="http://schemas.microsoft.com/office/drawing/2014/main" id="{F6E71E83-1834-40EB-8EAE-08B04E2FF691}"/>
              </a:ext>
            </a:extLst>
          </p:cNvPr>
          <p:cNvSpPr>
            <a:spLocks noGrp="1"/>
          </p:cNvSpPr>
          <p:nvPr>
            <p:ph type="body" sz="quarter" idx="11"/>
          </p:nvPr>
        </p:nvSpPr>
        <p:spPr/>
        <p:txBody>
          <a:bodyPr/>
          <a:lstStyle/>
          <a:p>
            <a:r>
              <a:rPr lang="en-US"/>
              <a:t>Update national monitoring systems</a:t>
            </a:r>
          </a:p>
        </p:txBody>
      </p:sp>
      <p:sp>
        <p:nvSpPr>
          <p:cNvPr id="4" name="Text Placeholder 3">
            <a:extLst>
              <a:ext uri="{FF2B5EF4-FFF2-40B4-BE49-F238E27FC236}">
                <a16:creationId xmlns:a16="http://schemas.microsoft.com/office/drawing/2014/main" id="{2ABBB947-01E6-4D43-AD52-F75C447FCBBE}"/>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97B8EAB9-A70B-4160-9BAA-AED6BE2F05C8}"/>
              </a:ext>
            </a:extLst>
          </p:cNvPr>
          <p:cNvSpPr/>
          <p:nvPr/>
        </p:nvSpPr>
        <p:spPr>
          <a:xfrm>
            <a:off x="299355" y="2214170"/>
            <a:ext cx="4690872" cy="1477328"/>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3.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will the country track priority data in the near-term ahead of </a:t>
            </a:r>
            <a:r>
              <a:rPr lang="en-US" dirty="0">
                <a:solidFill>
                  <a:prstClr val="black"/>
                </a:solidFill>
                <a:latin typeface="Calibri" panose="020F0502020204030204"/>
              </a:rPr>
              <a:t>the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hormonal IUD integration into LMIS and HMIS systems?  </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8426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6B9C8A-CA91-44E4-AF3B-CD8AEAA35D89}"/>
              </a:ext>
            </a:extLst>
          </p:cNvPr>
          <p:cNvSpPr>
            <a:spLocks noGrp="1"/>
          </p:cNvSpPr>
          <p:nvPr>
            <p:ph type="body" sz="quarter" idx="10"/>
          </p:nvPr>
        </p:nvSpPr>
        <p:spPr/>
        <p:txBody>
          <a:bodyPr>
            <a:normAutofit/>
          </a:bodyPr>
          <a:lstStyle/>
          <a:p>
            <a:r>
              <a:rPr lang="en-US"/>
              <a:t>6</a:t>
            </a:r>
          </a:p>
        </p:txBody>
      </p:sp>
      <p:sp>
        <p:nvSpPr>
          <p:cNvPr id="3" name="Title 2">
            <a:extLst>
              <a:ext uri="{FF2B5EF4-FFF2-40B4-BE49-F238E27FC236}">
                <a16:creationId xmlns:a16="http://schemas.microsoft.com/office/drawing/2014/main" id="{C0FC0F48-860E-4B6D-A60C-33AA269688C7}"/>
              </a:ext>
            </a:extLst>
          </p:cNvPr>
          <p:cNvSpPr>
            <a:spLocks noGrp="1"/>
          </p:cNvSpPr>
          <p:nvPr>
            <p:ph type="title"/>
          </p:nvPr>
        </p:nvSpPr>
        <p:spPr/>
        <p:txBody>
          <a:bodyPr/>
          <a:lstStyle/>
          <a:p>
            <a:r>
              <a:rPr lang="en-US"/>
              <a:t>Align on demand generation strategy and materials </a:t>
            </a:r>
          </a:p>
        </p:txBody>
      </p:sp>
      <p:sp>
        <p:nvSpPr>
          <p:cNvPr id="4" name="Text Placeholder 3">
            <a:extLst>
              <a:ext uri="{FF2B5EF4-FFF2-40B4-BE49-F238E27FC236}">
                <a16:creationId xmlns:a16="http://schemas.microsoft.com/office/drawing/2014/main" id="{65ECF1D6-D0AD-471A-9E9F-B9B6720595D3}"/>
              </a:ext>
            </a:extLst>
          </p:cNvPr>
          <p:cNvSpPr>
            <a:spLocks noGrp="1"/>
          </p:cNvSpPr>
          <p:nvPr>
            <p:ph type="body" sz="quarter" idx="11"/>
          </p:nvPr>
        </p:nvSpPr>
        <p:spPr/>
        <p:txBody>
          <a:bodyPr>
            <a:normAutofit lnSpcReduction="10000"/>
          </a:bodyPr>
          <a:lstStyle/>
          <a:p>
            <a:r>
              <a:rPr lang="en-US" dirty="0"/>
              <a:t>Considerations</a:t>
            </a:r>
          </a:p>
        </p:txBody>
      </p:sp>
      <p:sp>
        <p:nvSpPr>
          <p:cNvPr id="5" name="Rectangle 4">
            <a:extLst>
              <a:ext uri="{FF2B5EF4-FFF2-40B4-BE49-F238E27FC236}">
                <a16:creationId xmlns:a16="http://schemas.microsoft.com/office/drawing/2014/main" id="{52918C07-4AE9-4C45-8F5B-092AD7D0AB33}"/>
              </a:ext>
            </a:extLst>
          </p:cNvPr>
          <p:cNvSpPr/>
          <p:nvPr/>
        </p:nvSpPr>
        <p:spPr>
          <a:xfrm>
            <a:off x="957578" y="2230006"/>
            <a:ext cx="10644634" cy="4401205"/>
          </a:xfrm>
          <a:prstGeom prst="rect">
            <a:avLst/>
          </a:prstGeom>
        </p:spPr>
        <p:txBody>
          <a:bodyPr wrap="square">
            <a:spAutoFit/>
          </a:bodyPr>
          <a:lstStyle/>
          <a:p>
            <a:pPr marL="285750" indent="-285750">
              <a:buFont typeface="Arial" panose="020B0604020202020204" pitchFamily="34" charset="0"/>
              <a:buChar char="•"/>
            </a:pP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When a new contraceptive method is added to the method mix, targeted, evidence-based, and compelling communication materials should be created to generate </a:t>
            </a:r>
            <a:r>
              <a:rPr lang="en-US" sz="17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awareness</a:t>
            </a: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en-US" sz="17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demand</a:t>
            </a: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among potential users in the context of voluntarism and contraceptive method choice. The method will be made available to all who are medically eligible, extra efforts can be made to communicate about the method with certain market segments that are more likely to be interested in it. </a:t>
            </a:r>
          </a:p>
          <a:p>
            <a:pPr marL="285750" indent="-285750">
              <a:buFont typeface="Arial" panose="020B0604020202020204" pitchFamily="34" charset="0"/>
              <a:buChar char="•"/>
            </a:pPr>
            <a:endPar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objective of generating product-specific messages is to encourage potential clients to </a:t>
            </a:r>
            <a:r>
              <a:rPr lang="en-US" sz="17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engage</a:t>
            </a: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with health providers who can than appropriately deliver high quality </a:t>
            </a:r>
            <a:r>
              <a:rPr lang="en-US" sz="17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counseling</a:t>
            </a: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 conversation with them, help them make a choice on what method is best for them and </a:t>
            </a:r>
            <a:r>
              <a:rPr lang="en-US" sz="17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deliver</a:t>
            </a: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that method. </a:t>
            </a:r>
          </a:p>
          <a:p>
            <a:pPr marL="285750" indent="-285750">
              <a:buFont typeface="Arial" panose="020B0604020202020204" pitchFamily="34" charset="0"/>
              <a:buChar char="•"/>
            </a:pPr>
            <a:endPar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Communication materials should also be developed to increase </a:t>
            </a:r>
            <a:r>
              <a:rPr lang="en-US" sz="17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providers</a:t>
            </a: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awareness and strengthen their ability to offer high-quality education and comprehensive counseling.</a:t>
            </a:r>
          </a:p>
          <a:p>
            <a:pPr marL="285750" indent="-285750">
              <a:buFont typeface="Arial" panose="020B0604020202020204" pitchFamily="34" charset="0"/>
              <a:buChar char="•"/>
            </a:pPr>
            <a:endPar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important to develop a demand strategy and materials based on a strong understanding of the target market, in conjunction with planned capacity-building activities.</a:t>
            </a:r>
          </a:p>
          <a:p>
            <a:pPr marL="285750" indent="-285750">
              <a:buFont typeface="Arial" panose="020B0604020202020204" pitchFamily="34" charset="0"/>
              <a:buChar char="•"/>
            </a:pPr>
            <a:endParaRPr lang="en-US" sz="17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444"/>
          <a:stretch/>
        </p:blipFill>
        <p:spPr>
          <a:xfrm rot="10800000">
            <a:off x="495298" y="1982238"/>
            <a:ext cx="462280" cy="914400"/>
          </a:xfrm>
          <a:prstGeom prst="rect">
            <a:avLst/>
          </a:prstGeom>
        </p:spPr>
      </p:pic>
      <p:sp>
        <p:nvSpPr>
          <p:cNvPr id="7" name="Rectangle 6">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5539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F0AE8-9E0B-4354-8E12-98805E6C084E}"/>
              </a:ext>
            </a:extLst>
          </p:cNvPr>
          <p:cNvSpPr>
            <a:spLocks noGrp="1"/>
          </p:cNvSpPr>
          <p:nvPr>
            <p:ph type="body" sz="quarter" idx="10"/>
          </p:nvPr>
        </p:nvSpPr>
        <p:spPr/>
        <p:txBody>
          <a:bodyPr>
            <a:noAutofit/>
          </a:bodyPr>
          <a:lstStyle/>
          <a:p>
            <a:r>
              <a:rPr lang="en-US"/>
              <a:t>6</a:t>
            </a:r>
          </a:p>
        </p:txBody>
      </p:sp>
      <p:sp>
        <p:nvSpPr>
          <p:cNvPr id="3" name="Text Placeholder 2">
            <a:extLst>
              <a:ext uri="{FF2B5EF4-FFF2-40B4-BE49-F238E27FC236}">
                <a16:creationId xmlns:a16="http://schemas.microsoft.com/office/drawing/2014/main" id="{F9F7190E-0361-4DCF-AD86-9AE835113BBD}"/>
              </a:ext>
            </a:extLst>
          </p:cNvPr>
          <p:cNvSpPr>
            <a:spLocks noGrp="1"/>
          </p:cNvSpPr>
          <p:nvPr>
            <p:ph type="body" sz="quarter" idx="11"/>
          </p:nvPr>
        </p:nvSpPr>
        <p:spPr/>
        <p:txBody>
          <a:bodyPr/>
          <a:lstStyle/>
          <a:p>
            <a:r>
              <a:rPr lang="en-US"/>
              <a:t>Align on demand generation strategy and materials </a:t>
            </a:r>
          </a:p>
        </p:txBody>
      </p:sp>
      <p:sp>
        <p:nvSpPr>
          <p:cNvPr id="4" name="Text Placeholder 3">
            <a:extLst>
              <a:ext uri="{FF2B5EF4-FFF2-40B4-BE49-F238E27FC236}">
                <a16:creationId xmlns:a16="http://schemas.microsoft.com/office/drawing/2014/main" id="{890D244E-951E-4798-AB53-08B6A252BC96}"/>
              </a:ext>
            </a:extLst>
          </p:cNvPr>
          <p:cNvSpPr>
            <a:spLocks noGrp="1"/>
          </p:cNvSpPr>
          <p:nvPr>
            <p:ph type="body" sz="quarter" idx="12"/>
          </p:nvPr>
        </p:nvSpPr>
        <p:spPr>
          <a:xfrm>
            <a:off x="369636" y="1006665"/>
            <a:ext cx="3798736" cy="390814"/>
          </a:xfrm>
        </p:spPr>
        <p:txBody>
          <a:bodyPr>
            <a:normAutofit lnSpcReduction="10000"/>
          </a:bodyPr>
          <a:lstStyle/>
          <a:p>
            <a:r>
              <a:rPr lang="en-US"/>
              <a:t>Considerations</a:t>
            </a:r>
          </a:p>
        </p:txBody>
      </p:sp>
      <p:sp>
        <p:nvSpPr>
          <p:cNvPr id="5" name="Rectangle 4">
            <a:extLst>
              <a:ext uri="{FF2B5EF4-FFF2-40B4-BE49-F238E27FC236}">
                <a16:creationId xmlns:a16="http://schemas.microsoft.com/office/drawing/2014/main" id="{EF4DB1C2-E2F1-4E4B-A261-09A705F54439}"/>
              </a:ext>
            </a:extLst>
          </p:cNvPr>
          <p:cNvSpPr/>
          <p:nvPr/>
        </p:nvSpPr>
        <p:spPr>
          <a:xfrm>
            <a:off x="369636" y="1540505"/>
            <a:ext cx="3567596" cy="4493538"/>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their consideration, uptake and continuation of contraception, clients go through various stages and require different messaging</a:t>
            </a:r>
          </a:p>
          <a:p>
            <a:pPr marL="342900" indent="-34290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important to outline: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type of key messages will be delivered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channels of communication will deliver the messages</a:t>
            </a:r>
          </a:p>
          <a:p>
            <a:pPr marL="800100" lvl="1" indent="-342900">
              <a:buFont typeface="Calibri" panose="020F050202020403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materials or job aids will be needed</a:t>
            </a:r>
          </a:p>
          <a:p>
            <a:pPr marL="342900" indent="-34290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444"/>
          <a:stretch/>
        </p:blipFill>
        <p:spPr>
          <a:xfrm rot="10800000">
            <a:off x="38097" y="1282176"/>
            <a:ext cx="462280" cy="914400"/>
          </a:xfrm>
          <a:prstGeom prst="rect">
            <a:avLst/>
          </a:prstGeom>
        </p:spPr>
      </p:pic>
      <p:sp>
        <p:nvSpPr>
          <p:cNvPr id="20" name="Rounded Rectangle 19">
            <a:extLst>
              <a:ext uri="{FF2B5EF4-FFF2-40B4-BE49-F238E27FC236}">
                <a16:creationId xmlns:a16="http://schemas.microsoft.com/office/drawing/2014/main" id="{59CDD6CB-6718-C247-B846-7CA94A8FA5CC}"/>
              </a:ext>
            </a:extLst>
          </p:cNvPr>
          <p:cNvSpPr/>
          <p:nvPr/>
        </p:nvSpPr>
        <p:spPr>
          <a:xfrm>
            <a:off x="7762582" y="1149354"/>
            <a:ext cx="3431058" cy="1180044"/>
          </a:xfrm>
          <a:prstGeom prst="roundRect">
            <a:avLst>
              <a:gd name="adj" fmla="val 4397"/>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4"/>
                </a:solidFill>
                <a:effectLst/>
                <a:uLnTx/>
                <a:uFillTx/>
                <a:latin typeface="Calibri" panose="020F0502020204030204"/>
                <a:ea typeface="+mn-ea"/>
                <a:cs typeface="+mn-cs"/>
              </a:rPr>
              <a:t>Generate awareness and capture attention </a:t>
            </a:r>
            <a:r>
              <a:rPr kumimoji="0" lang="en-US" sz="1600" b="0" i="0" u="none" strike="noStrike" kern="0" cap="none" spc="0" normalizeH="0" baseline="0" noProof="0" dirty="0">
                <a:ln>
                  <a:noFill/>
                </a:ln>
                <a:solidFill>
                  <a:schemeClr val="accent4"/>
                </a:solidFill>
                <a:effectLst/>
                <a:uLnTx/>
                <a:uFillTx/>
                <a:latin typeface="Calibri" panose="020F0502020204030204"/>
                <a:ea typeface="+mn-ea"/>
                <a:cs typeface="+mn-cs"/>
              </a:rPr>
              <a:t>with short, compelling messages that intrigue people to want to find out more. </a:t>
            </a:r>
          </a:p>
        </p:txBody>
      </p:sp>
      <p:sp>
        <p:nvSpPr>
          <p:cNvPr id="21" name="Rounded Rectangle 20">
            <a:extLst>
              <a:ext uri="{FF2B5EF4-FFF2-40B4-BE49-F238E27FC236}">
                <a16:creationId xmlns:a16="http://schemas.microsoft.com/office/drawing/2014/main" id="{E7D5AB63-DC88-5343-993B-20384BBD92B9}"/>
              </a:ext>
            </a:extLst>
          </p:cNvPr>
          <p:cNvSpPr/>
          <p:nvPr/>
        </p:nvSpPr>
        <p:spPr>
          <a:xfrm>
            <a:off x="9274905" y="2518036"/>
            <a:ext cx="2789643" cy="1845088"/>
          </a:xfrm>
          <a:prstGeom prst="roundRect">
            <a:avLst>
              <a:gd name="adj" fmla="val 4397"/>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4"/>
                </a:solidFill>
                <a:effectLst/>
                <a:uLnTx/>
                <a:uFillTx/>
                <a:latin typeface="Calibri" panose="020F0502020204030204"/>
                <a:ea typeface="+mn-ea"/>
                <a:cs typeface="+mn-cs"/>
              </a:rPr>
              <a:t>Provide more information</a:t>
            </a:r>
            <a:r>
              <a:rPr kumimoji="0" lang="en-US" sz="1600" b="0" i="0" u="none" strike="noStrike" kern="0" cap="none" spc="0" normalizeH="0" baseline="0" noProof="0" dirty="0">
                <a:ln>
                  <a:noFill/>
                </a:ln>
                <a:solidFill>
                  <a:schemeClr val="accent4"/>
                </a:solidFill>
                <a:effectLst/>
                <a:uLnTx/>
                <a:uFillTx/>
                <a:latin typeface="Calibri" panose="020F0502020204030204"/>
                <a:ea typeface="+mn-ea"/>
                <a:cs typeface="+mn-cs"/>
              </a:rPr>
              <a:t>, debunk myths and misconceptions, answer questions, allay fears</a:t>
            </a:r>
            <a:r>
              <a:rPr kumimoji="0" lang="en-US" sz="1600" i="0" u="none" strike="noStrike" kern="0" cap="none" spc="0" normalizeH="0" baseline="0" noProof="0" dirty="0">
                <a:ln>
                  <a:noFill/>
                </a:ln>
                <a:solidFill>
                  <a:schemeClr val="accent4"/>
                </a:solidFill>
                <a:effectLst/>
                <a:uLnTx/>
                <a:uFillTx/>
                <a:latin typeface="Calibri" panose="020F0502020204030204"/>
                <a:ea typeface="+mn-ea"/>
                <a:cs typeface="+mn-cs"/>
              </a:rPr>
              <a:t>. Educate </a:t>
            </a:r>
            <a:r>
              <a:rPr kumimoji="0" lang="en-US" sz="1600" b="0" i="0" u="none" strike="noStrike" kern="0" cap="none" spc="0" normalizeH="0" baseline="0" noProof="0" dirty="0">
                <a:ln>
                  <a:noFill/>
                </a:ln>
                <a:solidFill>
                  <a:schemeClr val="accent4"/>
                </a:solidFill>
                <a:effectLst/>
                <a:uLnTx/>
                <a:uFillTx/>
                <a:latin typeface="Calibri" panose="020F0502020204030204"/>
                <a:ea typeface="+mn-ea"/>
                <a:cs typeface="+mn-cs"/>
              </a:rPr>
              <a:t>on menstrual changes and other possible health benefits and side-effects. Position the hormonal IUD within the full method mix.</a:t>
            </a:r>
          </a:p>
        </p:txBody>
      </p:sp>
      <p:sp>
        <p:nvSpPr>
          <p:cNvPr id="22" name="Rounded Rectangle 21">
            <a:extLst>
              <a:ext uri="{FF2B5EF4-FFF2-40B4-BE49-F238E27FC236}">
                <a16:creationId xmlns:a16="http://schemas.microsoft.com/office/drawing/2014/main" id="{7FE2FDDF-76C3-0340-B486-8428A9C5BAF1}"/>
              </a:ext>
            </a:extLst>
          </p:cNvPr>
          <p:cNvSpPr/>
          <p:nvPr/>
        </p:nvSpPr>
        <p:spPr>
          <a:xfrm>
            <a:off x="4486055" y="4961951"/>
            <a:ext cx="2379572" cy="1180044"/>
          </a:xfrm>
          <a:prstGeom prst="roundRect">
            <a:avLst>
              <a:gd name="adj" fmla="val 4397"/>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4"/>
                </a:solidFill>
                <a:effectLst/>
                <a:uLnTx/>
                <a:uFillTx/>
                <a:latin typeface="Calibri" panose="020F0502020204030204"/>
                <a:ea typeface="+mn-ea"/>
                <a:cs typeface="+mn-cs"/>
              </a:rPr>
              <a:t>Provide proactive follow-up support</a:t>
            </a:r>
            <a:r>
              <a:rPr kumimoji="0" lang="en-US" sz="1600" b="0" i="0" u="none" strike="noStrike" kern="0" cap="none" spc="0" normalizeH="0" baseline="0" noProof="0" dirty="0">
                <a:ln>
                  <a:noFill/>
                </a:ln>
                <a:solidFill>
                  <a:schemeClr val="accent4"/>
                </a:solidFill>
                <a:effectLst/>
                <a:uLnTx/>
                <a:uFillTx/>
                <a:latin typeface="Calibri" panose="020F0502020204030204"/>
                <a:ea typeface="+mn-ea"/>
                <a:cs typeface="+mn-cs"/>
              </a:rPr>
              <a:t> in the first few months when side-effects and dissatisfaction are likely to be highest </a:t>
            </a:r>
          </a:p>
        </p:txBody>
      </p:sp>
      <p:sp>
        <p:nvSpPr>
          <p:cNvPr id="23" name="Rounded Rectangle 22">
            <a:extLst>
              <a:ext uri="{FF2B5EF4-FFF2-40B4-BE49-F238E27FC236}">
                <a16:creationId xmlns:a16="http://schemas.microsoft.com/office/drawing/2014/main" id="{F14BFAC1-636E-1744-9CE3-B278DAE02090}"/>
              </a:ext>
            </a:extLst>
          </p:cNvPr>
          <p:cNvSpPr/>
          <p:nvPr/>
        </p:nvSpPr>
        <p:spPr>
          <a:xfrm>
            <a:off x="4278000" y="2381781"/>
            <a:ext cx="2060915" cy="2006383"/>
          </a:xfrm>
          <a:prstGeom prst="roundRect">
            <a:avLst>
              <a:gd name="adj" fmla="val 4397"/>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4"/>
                </a:solidFill>
                <a:effectLst/>
                <a:uLnTx/>
                <a:uFillTx/>
                <a:latin typeface="Calibri" panose="020F0502020204030204"/>
                <a:ea typeface="+mn-ea"/>
                <a:cs typeface="+mn-cs"/>
              </a:rPr>
              <a:t>Share stories from satisfied users</a:t>
            </a:r>
            <a:r>
              <a:rPr kumimoji="0" lang="en-US" sz="1600" b="0" i="0" u="none" strike="noStrike" kern="0" cap="none" spc="0" normalizeH="0" baseline="0" noProof="0" dirty="0">
                <a:ln>
                  <a:noFill/>
                </a:ln>
                <a:solidFill>
                  <a:schemeClr val="accent4"/>
                </a:solidFill>
                <a:effectLst/>
                <a:uLnTx/>
                <a:uFillTx/>
                <a:latin typeface="Calibri" panose="020F0502020204030204"/>
                <a:ea typeface="+mn-ea"/>
                <a:cs typeface="+mn-cs"/>
              </a:rPr>
              <a:t> to create positive hormonal IUD word-of-mouth and help make more women aware.</a:t>
            </a:r>
          </a:p>
        </p:txBody>
      </p:sp>
      <p:sp>
        <p:nvSpPr>
          <p:cNvPr id="24" name="Rounded Rectangle 23">
            <a:extLst>
              <a:ext uri="{FF2B5EF4-FFF2-40B4-BE49-F238E27FC236}">
                <a16:creationId xmlns:a16="http://schemas.microsoft.com/office/drawing/2014/main" id="{5A3504ED-C02A-F246-84A4-3F3D6F3BCC1C}"/>
              </a:ext>
            </a:extLst>
          </p:cNvPr>
          <p:cNvSpPr/>
          <p:nvPr/>
        </p:nvSpPr>
        <p:spPr>
          <a:xfrm>
            <a:off x="7741636" y="4961951"/>
            <a:ext cx="4298649" cy="1180044"/>
          </a:xfrm>
          <a:prstGeom prst="roundRect">
            <a:avLst>
              <a:gd name="adj" fmla="val 4397"/>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accent4"/>
                </a:solidFill>
                <a:effectLst/>
                <a:uLnTx/>
                <a:uFillTx/>
                <a:latin typeface="Calibri" panose="020F0502020204030204"/>
                <a:ea typeface="+mn-ea"/>
                <a:cs typeface="+mn-cs"/>
              </a:rPr>
              <a:t>Ensure women are comprehensively counselled </a:t>
            </a:r>
            <a:r>
              <a:rPr kumimoji="0" lang="en-US" sz="1600" b="0" i="0" u="none" strike="noStrike" kern="0" cap="none" spc="0" normalizeH="0" baseline="0" noProof="0" dirty="0">
                <a:ln>
                  <a:noFill/>
                </a:ln>
                <a:solidFill>
                  <a:schemeClr val="accent4"/>
                </a:solidFill>
                <a:effectLst/>
                <a:uLnTx/>
                <a:uFillTx/>
                <a:latin typeface="Calibri" panose="020F0502020204030204"/>
                <a:ea typeface="+mn-ea"/>
                <a:cs typeface="+mn-cs"/>
              </a:rPr>
              <a:t>on all methods that are suitable for them in a respectful and un-biased way. Ensure</a:t>
            </a:r>
            <a:r>
              <a:rPr kumimoji="0" lang="en-US" sz="1600" b="0" i="0" u="none" strike="noStrike" kern="0" cap="none" spc="0" normalizeH="0" noProof="0" dirty="0">
                <a:ln>
                  <a:noFill/>
                </a:ln>
                <a:solidFill>
                  <a:schemeClr val="accent4"/>
                </a:solidFill>
                <a:effectLst/>
                <a:uLnTx/>
                <a:uFillTx/>
                <a:latin typeface="Calibri" panose="020F0502020204030204"/>
                <a:ea typeface="+mn-ea"/>
                <a:cs typeface="+mn-cs"/>
              </a:rPr>
              <a:t> the h</a:t>
            </a:r>
            <a:r>
              <a:rPr kumimoji="0" lang="en-US" sz="1600" b="0" i="0" u="none" strike="noStrike" kern="0" cap="none" spc="0" normalizeH="0" baseline="0" noProof="0" dirty="0">
                <a:ln>
                  <a:noFill/>
                </a:ln>
                <a:solidFill>
                  <a:schemeClr val="accent4"/>
                </a:solidFill>
                <a:effectLst/>
                <a:uLnTx/>
                <a:uFillTx/>
                <a:latin typeface="Calibri" panose="020F0502020204030204"/>
                <a:ea typeface="+mn-ea"/>
                <a:cs typeface="+mn-cs"/>
              </a:rPr>
              <a:t>ormonal IUD is available and can be provided in private by a skilled and confident provider </a:t>
            </a:r>
          </a:p>
        </p:txBody>
      </p:sp>
      <p:cxnSp>
        <p:nvCxnSpPr>
          <p:cNvPr id="26" name="Straight Arrow Connector 25">
            <a:extLst>
              <a:ext uri="{FF2B5EF4-FFF2-40B4-BE49-F238E27FC236}">
                <a16:creationId xmlns:a16="http://schemas.microsoft.com/office/drawing/2014/main" id="{13A7ECF2-D270-8749-A21A-6B9A164B9B49}"/>
              </a:ext>
            </a:extLst>
          </p:cNvPr>
          <p:cNvCxnSpPr>
            <a:cxnSpLocks/>
          </p:cNvCxnSpPr>
          <p:nvPr/>
        </p:nvCxnSpPr>
        <p:spPr>
          <a:xfrm>
            <a:off x="7134931" y="1363372"/>
            <a:ext cx="337752" cy="516965"/>
          </a:xfrm>
          <a:prstGeom prst="straightConnector1">
            <a:avLst/>
          </a:prstGeom>
          <a:noFill/>
          <a:ln w="6350" cap="flat" cmpd="sng" algn="ctr">
            <a:solidFill>
              <a:srgbClr val="4472C4"/>
            </a:solidFill>
            <a:prstDash val="solid"/>
            <a:miter lim="800000"/>
            <a:tailEnd type="triangle"/>
          </a:ln>
          <a:effectLst/>
        </p:spPr>
      </p:cxnSp>
      <p:sp>
        <p:nvSpPr>
          <p:cNvPr id="27" name="TextBox 26">
            <a:extLst>
              <a:ext uri="{FF2B5EF4-FFF2-40B4-BE49-F238E27FC236}">
                <a16:creationId xmlns:a16="http://schemas.microsoft.com/office/drawing/2014/main" id="{9A38FD42-F998-AA4A-BF23-CF8645FD895D}"/>
              </a:ext>
            </a:extLst>
          </p:cNvPr>
          <p:cNvSpPr txBox="1"/>
          <p:nvPr/>
        </p:nvSpPr>
        <p:spPr>
          <a:xfrm>
            <a:off x="6577839" y="773760"/>
            <a:ext cx="1664623" cy="369332"/>
          </a:xfrm>
          <a:prstGeom prst="rect">
            <a:avLst/>
          </a:prstGeom>
          <a:noFill/>
        </p:spPr>
        <p:txBody>
          <a:bodyPr wrap="none" rtlCol="0">
            <a:spAutoFit/>
          </a:bodyPr>
          <a:lstStyle/>
          <a:p>
            <a:r>
              <a:rPr lang="en-US" b="1" dirty="0">
                <a:solidFill>
                  <a:schemeClr val="accent4"/>
                </a:solidFill>
                <a:latin typeface="Calibri" panose="020F0502020204030204"/>
              </a:rPr>
              <a:t>Product Launch</a:t>
            </a:r>
          </a:p>
        </p:txBody>
      </p:sp>
      <p:pic>
        <p:nvPicPr>
          <p:cNvPr id="28" name="Picture 4" descr="IUD Insertion: What to Expect During an IUD Placement">
            <a:extLst>
              <a:ext uri="{FF2B5EF4-FFF2-40B4-BE49-F238E27FC236}">
                <a16:creationId xmlns:a16="http://schemas.microsoft.com/office/drawing/2014/main" id="{F1B7092A-098B-8348-A25B-472A28444B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05" r="23789"/>
          <a:stretch/>
        </p:blipFill>
        <p:spPr bwMode="auto">
          <a:xfrm>
            <a:off x="5847252" y="745679"/>
            <a:ext cx="759951" cy="794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199321" y="2047544"/>
            <a:ext cx="5250100" cy="2792369"/>
          </a:xfrm>
          <a:prstGeom prst="rect">
            <a:avLst/>
          </a:prstGeom>
        </p:spPr>
      </p:pic>
      <p:sp>
        <p:nvSpPr>
          <p:cNvPr id="16" name="Rectangle 1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2783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F0AE8-9E0B-4354-8E12-98805E6C084E}"/>
              </a:ext>
            </a:extLst>
          </p:cNvPr>
          <p:cNvSpPr>
            <a:spLocks noGrp="1"/>
          </p:cNvSpPr>
          <p:nvPr>
            <p:ph type="body" sz="quarter" idx="10"/>
          </p:nvPr>
        </p:nvSpPr>
        <p:spPr/>
        <p:txBody>
          <a:bodyPr>
            <a:noAutofit/>
          </a:bodyPr>
          <a:lstStyle/>
          <a:p>
            <a:r>
              <a:rPr lang="en-US"/>
              <a:t>6</a:t>
            </a:r>
          </a:p>
        </p:txBody>
      </p:sp>
      <p:sp>
        <p:nvSpPr>
          <p:cNvPr id="3" name="Text Placeholder 2">
            <a:extLst>
              <a:ext uri="{FF2B5EF4-FFF2-40B4-BE49-F238E27FC236}">
                <a16:creationId xmlns:a16="http://schemas.microsoft.com/office/drawing/2014/main" id="{F9F7190E-0361-4DCF-AD86-9AE835113BBD}"/>
              </a:ext>
            </a:extLst>
          </p:cNvPr>
          <p:cNvSpPr>
            <a:spLocks noGrp="1"/>
          </p:cNvSpPr>
          <p:nvPr>
            <p:ph type="body" sz="quarter" idx="11"/>
          </p:nvPr>
        </p:nvSpPr>
        <p:spPr/>
        <p:txBody>
          <a:bodyPr/>
          <a:lstStyle/>
          <a:p>
            <a:r>
              <a:rPr lang="en-US"/>
              <a:t>Align on demand generation strategy and materials </a:t>
            </a:r>
          </a:p>
        </p:txBody>
      </p:sp>
      <p:sp>
        <p:nvSpPr>
          <p:cNvPr id="4" name="Text Placeholder 3">
            <a:extLst>
              <a:ext uri="{FF2B5EF4-FFF2-40B4-BE49-F238E27FC236}">
                <a16:creationId xmlns:a16="http://schemas.microsoft.com/office/drawing/2014/main" id="{890D244E-951E-4798-AB53-08B6A252BC96}"/>
              </a:ext>
            </a:extLst>
          </p:cNvPr>
          <p:cNvSpPr>
            <a:spLocks noGrp="1"/>
          </p:cNvSpPr>
          <p:nvPr>
            <p:ph type="body" sz="quarter" idx="12"/>
          </p:nvPr>
        </p:nvSpPr>
        <p:spPr/>
        <p:txBody>
          <a:bodyPr>
            <a:normAutofit lnSpcReduction="10000"/>
          </a:bodyPr>
          <a:lstStyle/>
          <a:p>
            <a:r>
              <a:rPr lang="en-US"/>
              <a:t>Considerations</a:t>
            </a:r>
          </a:p>
        </p:txBody>
      </p:sp>
      <p:graphicFrame>
        <p:nvGraphicFramePr>
          <p:cNvPr id="10" name="Table 9">
            <a:extLst>
              <a:ext uri="{FF2B5EF4-FFF2-40B4-BE49-F238E27FC236}">
                <a16:creationId xmlns:a16="http://schemas.microsoft.com/office/drawing/2014/main" id="{70C99115-AA57-41EA-B299-7F0F410118F3}"/>
              </a:ext>
            </a:extLst>
          </p:cNvPr>
          <p:cNvGraphicFramePr>
            <a:graphicFrameLocks noGrp="1"/>
          </p:cNvGraphicFramePr>
          <p:nvPr>
            <p:extLst>
              <p:ext uri="{D42A27DB-BD31-4B8C-83A1-F6EECF244321}">
                <p14:modId xmlns:p14="http://schemas.microsoft.com/office/powerpoint/2010/main" val="1062514335"/>
              </p:ext>
            </p:extLst>
          </p:nvPr>
        </p:nvGraphicFramePr>
        <p:xfrm>
          <a:off x="369636" y="1392865"/>
          <a:ext cx="11646563" cy="4845339"/>
        </p:xfrm>
        <a:graphic>
          <a:graphicData uri="http://schemas.openxmlformats.org/drawingml/2006/table">
            <a:tbl>
              <a:tblPr firstRow="1" firstCol="1" bandRow="1"/>
              <a:tblGrid>
                <a:gridCol w="3840857">
                  <a:extLst>
                    <a:ext uri="{9D8B030D-6E8A-4147-A177-3AD203B41FA5}">
                      <a16:colId xmlns:a16="http://schemas.microsoft.com/office/drawing/2014/main" val="3843831126"/>
                    </a:ext>
                  </a:extLst>
                </a:gridCol>
                <a:gridCol w="7805706">
                  <a:extLst>
                    <a:ext uri="{9D8B030D-6E8A-4147-A177-3AD203B41FA5}">
                      <a16:colId xmlns:a16="http://schemas.microsoft.com/office/drawing/2014/main" val="357822862"/>
                    </a:ext>
                  </a:extLst>
                </a:gridCol>
              </a:tblGrid>
              <a:tr h="306613">
                <a:tc gridSpan="2">
                  <a:txBody>
                    <a:bodyPr/>
                    <a:lstStyle/>
                    <a:p>
                      <a:pPr marL="0" marR="0">
                        <a:lnSpc>
                          <a:spcPct val="115000"/>
                        </a:lnSpc>
                        <a:spcBef>
                          <a:spcPts val="0"/>
                        </a:spcBef>
                        <a:spcAft>
                          <a:spcPts val="0"/>
                        </a:spcAft>
                      </a:pPr>
                      <a:r>
                        <a:rPr lang="en-US" sz="1800" b="1" dirty="0">
                          <a:effectLst/>
                          <a:latin typeface="Calibri" panose="020F0502020204030204" pitchFamily="34" charset="0"/>
                          <a:ea typeface="MS Mincho"/>
                          <a:cs typeface="Calibri" panose="020F0502020204030204" pitchFamily="34" charset="0"/>
                        </a:rPr>
                        <a:t>Illustrative</a:t>
                      </a:r>
                      <a:r>
                        <a:rPr lang="en-US" sz="1800" b="1" baseline="0" dirty="0">
                          <a:effectLst/>
                          <a:latin typeface="Calibri" panose="020F0502020204030204" pitchFamily="34" charset="0"/>
                          <a:ea typeface="MS Mincho"/>
                          <a:cs typeface="Calibri" panose="020F0502020204030204" pitchFamily="34" charset="0"/>
                        </a:rPr>
                        <a:t> guidance </a:t>
                      </a:r>
                      <a:r>
                        <a:rPr lang="en-US" sz="1800" b="1" dirty="0">
                          <a:effectLst/>
                          <a:latin typeface="Calibri" panose="020F0502020204030204" pitchFamily="34" charset="0"/>
                          <a:ea typeface="MS Mincho"/>
                          <a:cs typeface="Calibri" panose="020F0502020204030204" pitchFamily="34" charset="0"/>
                        </a:rPr>
                        <a:t>for production and activation of demand generation 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93840340"/>
                  </a:ext>
                </a:extLst>
              </a:tr>
              <a:tr h="1301736">
                <a:tc>
                  <a:txBody>
                    <a:bodyPr/>
                    <a:lstStyle/>
                    <a:p>
                      <a:pPr marL="0" marR="0">
                        <a:lnSpc>
                          <a:spcPct val="115000"/>
                        </a:lnSpc>
                        <a:spcBef>
                          <a:spcPts val="0"/>
                        </a:spcBef>
                        <a:spcAft>
                          <a:spcPts val="0"/>
                        </a:spcAft>
                      </a:pPr>
                      <a:r>
                        <a:rPr lang="en-US" sz="1550" b="1" dirty="0">
                          <a:effectLst/>
                          <a:latin typeface="Calibri" panose="020F0502020204030204" pitchFamily="34" charset="0"/>
                          <a:ea typeface="MS Mincho"/>
                          <a:cs typeface="Calibri" panose="020F0502020204030204" pitchFamily="34" charset="0"/>
                        </a:rPr>
                        <a:t>Attract </a:t>
                      </a:r>
                      <a:r>
                        <a:rPr lang="en-US" sz="1550" b="0" dirty="0">
                          <a:effectLst/>
                          <a:latin typeface="Calibri" panose="020F0502020204030204" pitchFamily="34" charset="0"/>
                          <a:ea typeface="MS Mincho"/>
                          <a:cs typeface="Calibri" panose="020F0502020204030204" pitchFamily="34" charset="0"/>
                        </a:rPr>
                        <a:t>via</a:t>
                      </a:r>
                      <a:r>
                        <a:rPr lang="en-US" sz="1550" b="0" baseline="0" dirty="0">
                          <a:effectLst/>
                          <a:latin typeface="Calibri" panose="020F0502020204030204" pitchFamily="34" charset="0"/>
                          <a:ea typeface="MS Mincho"/>
                          <a:cs typeface="Calibri" panose="020F0502020204030204" pitchFamily="34" charset="0"/>
                        </a:rPr>
                        <a:t> short emotive message design to capture attention</a:t>
                      </a:r>
                      <a:endParaRPr lang="en-US" sz="1550" b="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550" dirty="0">
                          <a:effectLst/>
                          <a:latin typeface="Calibri" panose="020F0502020204030204" pitchFamily="34" charset="0"/>
                          <a:ea typeface="MS Mincho"/>
                          <a:cs typeface="Calibri" panose="020F0502020204030204" pitchFamily="34" charset="0"/>
                        </a:rPr>
                        <a:t>-Suited </a:t>
                      </a:r>
                      <a:r>
                        <a:rPr lang="en-US" sz="1550" kern="1200" dirty="0">
                          <a:solidFill>
                            <a:schemeClr val="tx1"/>
                          </a:solidFill>
                          <a:effectLst/>
                          <a:latin typeface="Calibri" panose="020F0502020204030204" pitchFamily="34" charset="0"/>
                          <a:ea typeface="MS Mincho"/>
                          <a:cs typeface="Calibri" panose="020F0502020204030204" pitchFamily="34" charset="0"/>
                        </a:rPr>
                        <a:t>to mass media, posters</a:t>
                      </a:r>
                      <a:r>
                        <a:rPr lang="en-US" sz="1550" dirty="0">
                          <a:effectLst/>
                          <a:latin typeface="Calibri" panose="020F0502020204030204" pitchFamily="34" charset="0"/>
                          <a:ea typeface="MS Mincho"/>
                          <a:cs typeface="Calibri" panose="020F0502020204030204" pitchFamily="34" charset="0"/>
                        </a:rPr>
                        <a:t>, wall paintings or digital channels </a:t>
                      </a:r>
                      <a:r>
                        <a:rPr lang="en-US" sz="1550" dirty="0">
                          <a:effectLst/>
                          <a:latin typeface="Calibri" panose="020F0502020204030204" pitchFamily="34" charset="0"/>
                          <a:ea typeface="Calibri" panose="020F0502020204030204" pitchFamily="34" charset="0"/>
                          <a:cs typeface="Times New Roman" panose="02020603050405020304" pitchFamily="18" charset="0"/>
                        </a:rPr>
                        <a:t> </a:t>
                      </a:r>
                      <a:r>
                        <a:rPr lang="en-US" sz="1550" dirty="0">
                          <a:effectLst/>
                          <a:latin typeface="Calibri" panose="020F0502020204030204" pitchFamily="34" charset="0"/>
                          <a:ea typeface="MS Mincho"/>
                          <a:cs typeface="Calibri" panose="020F0502020204030204" pitchFamily="34" charset="0"/>
                        </a:rPr>
                        <a:t>– those that are seen or heard at high frequency.</a:t>
                      </a:r>
                      <a:r>
                        <a:rPr lang="en-US" sz="1550" baseline="0" dirty="0">
                          <a:effectLst/>
                          <a:latin typeface="Calibri" panose="020F0502020204030204" pitchFamily="34" charset="0"/>
                          <a:ea typeface="MS Mincho"/>
                          <a:cs typeface="Calibri" panose="020F0502020204030204" pitchFamily="34" charset="0"/>
                        </a:rPr>
                        <a:t> It is important to follow country regulations on promotion of medical products. </a:t>
                      </a:r>
                      <a:endParaRPr lang="en-US" sz="1550" dirty="0">
                        <a:effectLst/>
                        <a:latin typeface="Calibri" panose="020F0502020204030204" pitchFamily="34" charset="0"/>
                        <a:ea typeface="MS Mincho"/>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550" dirty="0">
                          <a:effectLst/>
                          <a:latin typeface="Calibri" panose="020F0502020204030204" pitchFamily="34" charset="0"/>
                          <a:ea typeface="MS Mincho"/>
                          <a:cs typeface="Calibri" panose="020F0502020204030204" pitchFamily="34" charset="0"/>
                        </a:rPr>
                        <a:t>-Emotive and empowering creative should be used - designed to suit the chosen channel of communication</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342332"/>
                  </a:ext>
                </a:extLst>
              </a:tr>
              <a:tr h="781041">
                <a:tc>
                  <a:txBody>
                    <a:bodyPr/>
                    <a:lstStyle/>
                    <a:p>
                      <a:pPr marL="0" marR="0">
                        <a:lnSpc>
                          <a:spcPct val="115000"/>
                        </a:lnSpc>
                        <a:spcBef>
                          <a:spcPts val="0"/>
                        </a:spcBef>
                        <a:spcAft>
                          <a:spcPts val="0"/>
                        </a:spcAft>
                      </a:pPr>
                      <a:r>
                        <a:rPr lang="en-US" sz="1550" b="1" dirty="0">
                          <a:effectLst/>
                          <a:latin typeface="Calibri" panose="020F0502020204030204" pitchFamily="34" charset="0"/>
                          <a:ea typeface="MS Mincho"/>
                          <a:cs typeface="Calibri" panose="020F0502020204030204" pitchFamily="34" charset="0"/>
                        </a:rPr>
                        <a:t>Engage </a:t>
                      </a:r>
                      <a:r>
                        <a:rPr lang="en-US" sz="1550" b="0" dirty="0">
                          <a:effectLst/>
                          <a:latin typeface="Calibri" panose="020F0502020204030204" pitchFamily="34" charset="0"/>
                          <a:ea typeface="MS Mincho"/>
                          <a:cs typeface="Calibri" panose="020F0502020204030204" pitchFamily="34" charset="0"/>
                        </a:rPr>
                        <a:t>via informative engaging messaging</a:t>
                      </a:r>
                      <a:r>
                        <a:rPr lang="en-US" sz="1550" b="0" baseline="0" dirty="0">
                          <a:effectLst/>
                          <a:latin typeface="Calibri" panose="020F0502020204030204" pitchFamily="34" charset="0"/>
                          <a:ea typeface="MS Mincho"/>
                          <a:cs typeface="Calibri" panose="020F0502020204030204" pitchFamily="34" charset="0"/>
                        </a:rPr>
                        <a:t> that delves deeper to debunk myths and answer questions</a:t>
                      </a:r>
                      <a:endParaRPr lang="en-US" sz="1550" b="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550" dirty="0">
                          <a:effectLst/>
                          <a:latin typeface="Calibri" panose="020F0502020204030204" pitchFamily="34" charset="0"/>
                          <a:ea typeface="MS Mincho"/>
                          <a:cs typeface="Calibri" panose="020F0502020204030204" pitchFamily="34" charset="0"/>
                        </a:rPr>
                        <a:t>-Suited to group sessions or one-to-one via community outreach or within the facility. </a:t>
                      </a:r>
                    </a:p>
                    <a:p>
                      <a:pPr marL="0" marR="0">
                        <a:lnSpc>
                          <a:spcPct val="115000"/>
                        </a:lnSpc>
                        <a:spcBef>
                          <a:spcPts val="0"/>
                        </a:spcBef>
                        <a:spcAft>
                          <a:spcPts val="0"/>
                        </a:spcAft>
                      </a:pPr>
                      <a:r>
                        <a:rPr lang="en-US" sz="1550" dirty="0">
                          <a:effectLst/>
                          <a:latin typeface="Calibri" panose="020F0502020204030204" pitchFamily="34" charset="0"/>
                          <a:ea typeface="MS Mincho"/>
                          <a:cs typeface="Calibri" panose="020F0502020204030204" pitchFamily="34" charset="0"/>
                        </a:rPr>
                        <a:t>-Message should be delivered by a trusted source such as a health worker.</a:t>
                      </a:r>
                    </a:p>
                    <a:p>
                      <a:pPr marL="0" marR="0">
                        <a:lnSpc>
                          <a:spcPct val="115000"/>
                        </a:lnSpc>
                        <a:spcBef>
                          <a:spcPts val="0"/>
                        </a:spcBef>
                        <a:spcAft>
                          <a:spcPts val="0"/>
                        </a:spcAft>
                      </a:pPr>
                      <a:r>
                        <a:rPr lang="en-US" sz="1550" dirty="0">
                          <a:effectLst/>
                          <a:latin typeface="Calibri" panose="020F0502020204030204" pitchFamily="34" charset="0"/>
                          <a:ea typeface="MS Mincho"/>
                          <a:cs typeface="Calibri" panose="020F0502020204030204" pitchFamily="34" charset="0"/>
                        </a:rPr>
                        <a:t>-Highly visual materials such as engaging stories or flip charts along with interactive activities.</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916380"/>
                  </a:ext>
                </a:extLst>
              </a:tr>
              <a:tr h="1041388">
                <a:tc>
                  <a:txBody>
                    <a:bodyPr/>
                    <a:lstStyle/>
                    <a:p>
                      <a:pPr marL="0" marR="0">
                        <a:lnSpc>
                          <a:spcPct val="115000"/>
                        </a:lnSpc>
                        <a:spcBef>
                          <a:spcPts val="0"/>
                        </a:spcBef>
                        <a:spcAft>
                          <a:spcPts val="0"/>
                        </a:spcAft>
                      </a:pPr>
                      <a:r>
                        <a:rPr lang="en-US" sz="1550" b="1" dirty="0">
                          <a:effectLst/>
                          <a:latin typeface="Calibri" panose="020F0502020204030204" pitchFamily="34" charset="0"/>
                          <a:ea typeface="MS Mincho"/>
                          <a:cs typeface="Calibri" panose="020F0502020204030204" pitchFamily="34" charset="0"/>
                        </a:rPr>
                        <a:t>Deliver</a:t>
                      </a:r>
                      <a:r>
                        <a:rPr lang="en-US" sz="1550" b="1" baseline="0" dirty="0">
                          <a:effectLst/>
                          <a:latin typeface="Calibri" panose="020F0502020204030204" pitchFamily="34" charset="0"/>
                          <a:ea typeface="MS Mincho"/>
                          <a:cs typeface="Calibri" panose="020F0502020204030204" pitchFamily="34" charset="0"/>
                        </a:rPr>
                        <a:t> </a:t>
                      </a:r>
                      <a:r>
                        <a:rPr lang="en-US" sz="1550" b="0" baseline="0" dirty="0">
                          <a:effectLst/>
                          <a:latin typeface="Calibri" panose="020F0502020204030204" pitchFamily="34" charset="0"/>
                          <a:ea typeface="MS Mincho"/>
                          <a:cs typeface="Calibri" panose="020F0502020204030204" pitchFamily="34" charset="0"/>
                        </a:rPr>
                        <a:t>comprehensive counseling at the point of service delivery ensuring the woman’s choice is at the center</a:t>
                      </a:r>
                      <a:endParaRPr lang="en-US" sz="1550" b="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550" dirty="0">
                          <a:effectLst/>
                          <a:latin typeface="Calibri" panose="020F0502020204030204" pitchFamily="34" charset="0"/>
                          <a:ea typeface="MS Mincho"/>
                          <a:cs typeface="Calibri" panose="020F0502020204030204" pitchFamily="34" charset="0"/>
                        </a:rPr>
                        <a:t>-This should be communicated via the health provider at the facility</a:t>
                      </a:r>
                    </a:p>
                    <a:p>
                      <a:pPr marL="0" marR="0">
                        <a:lnSpc>
                          <a:spcPct val="115000"/>
                        </a:lnSpc>
                        <a:spcBef>
                          <a:spcPts val="0"/>
                        </a:spcBef>
                        <a:spcAft>
                          <a:spcPts val="0"/>
                        </a:spcAft>
                      </a:pPr>
                      <a:r>
                        <a:rPr lang="en-US" sz="1550" dirty="0">
                          <a:effectLst/>
                          <a:latin typeface="Calibri" panose="020F0502020204030204" pitchFamily="34" charset="0"/>
                          <a:ea typeface="MS Mincho"/>
                          <a:cs typeface="Calibri" panose="020F0502020204030204" pitchFamily="34" charset="0"/>
                        </a:rPr>
                        <a:t>-Highly visual job aids should be designed that help the client understand their contraceptive options and how they work</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50" dirty="0">
                          <a:effectLst/>
                          <a:latin typeface="Calibri" panose="020F0502020204030204" pitchFamily="34" charset="0"/>
                          <a:ea typeface="MS Mincho"/>
                          <a:cs typeface="Calibri" panose="020F0502020204030204" pitchFamily="34" charset="0"/>
                        </a:rPr>
                        <a:t>-Hormonal IUD information should also be included in any existing basket of choice job aids</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229984"/>
                  </a:ext>
                </a:extLst>
              </a:tr>
              <a:tr h="520694">
                <a:tc>
                  <a:txBody>
                    <a:bodyPr/>
                    <a:lstStyle/>
                    <a:p>
                      <a:pPr marL="0" marR="0">
                        <a:lnSpc>
                          <a:spcPct val="115000"/>
                        </a:lnSpc>
                        <a:spcBef>
                          <a:spcPts val="0"/>
                        </a:spcBef>
                        <a:spcAft>
                          <a:spcPts val="0"/>
                        </a:spcAft>
                      </a:pPr>
                      <a:r>
                        <a:rPr lang="en-US" sz="1550" b="1" dirty="0">
                          <a:effectLst/>
                          <a:latin typeface="Calibri" panose="020F0502020204030204" pitchFamily="34" charset="0"/>
                          <a:ea typeface="MS Mincho"/>
                          <a:cs typeface="Calibri" panose="020F0502020204030204" pitchFamily="34" charset="0"/>
                        </a:rPr>
                        <a:t>Support </a:t>
                      </a:r>
                      <a:r>
                        <a:rPr lang="en-US" sz="1550" b="0" dirty="0">
                          <a:effectLst/>
                          <a:latin typeface="Calibri" panose="020F0502020204030204" pitchFamily="34" charset="0"/>
                          <a:ea typeface="MS Mincho"/>
                          <a:cs typeface="Calibri" panose="020F0502020204030204" pitchFamily="34" charset="0"/>
                        </a:rPr>
                        <a:t>via interactive,</a:t>
                      </a:r>
                      <a:r>
                        <a:rPr lang="en-US" sz="1550" b="0" baseline="0" dirty="0">
                          <a:effectLst/>
                          <a:latin typeface="Calibri" panose="020F0502020204030204" pitchFamily="34" charset="0"/>
                          <a:ea typeface="MS Mincho"/>
                          <a:cs typeface="Calibri" panose="020F0502020204030204" pitchFamily="34" charset="0"/>
                        </a:rPr>
                        <a:t> respectful counseling to determine client satisfaction</a:t>
                      </a:r>
                      <a:endParaRPr lang="en-US" sz="1550" b="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171450" marR="0" indent="-171450">
                        <a:lnSpc>
                          <a:spcPct val="115000"/>
                        </a:lnSpc>
                        <a:spcBef>
                          <a:spcPts val="0"/>
                        </a:spcBef>
                        <a:spcAft>
                          <a:spcPts val="0"/>
                        </a:spcAft>
                        <a:buFontTx/>
                        <a:buChar char="-"/>
                      </a:pPr>
                      <a:r>
                        <a:rPr lang="en-US" sz="1550" dirty="0">
                          <a:effectLst/>
                          <a:latin typeface="Calibri" panose="020F0502020204030204" pitchFamily="34" charset="0"/>
                          <a:ea typeface="MS Mincho"/>
                          <a:cs typeface="Calibri" panose="020F0502020204030204" pitchFamily="34" charset="0"/>
                        </a:rPr>
                        <a:t>This could occur via digital health,</a:t>
                      </a:r>
                      <a:r>
                        <a:rPr lang="en-US" sz="1550" baseline="0" dirty="0">
                          <a:effectLst/>
                          <a:latin typeface="Calibri" panose="020F0502020204030204" pitchFamily="34" charset="0"/>
                          <a:ea typeface="MS Mincho"/>
                          <a:cs typeface="Calibri" panose="020F0502020204030204" pitchFamily="34" charset="0"/>
                        </a:rPr>
                        <a:t> facility or community-based outreach</a:t>
                      </a:r>
                      <a:endParaRPr lang="en-US" sz="1550" dirty="0">
                        <a:effectLst/>
                        <a:highlight>
                          <a:srgbClr val="FFFF00"/>
                        </a:highlight>
                        <a:latin typeface="Calibri" panose="020F0502020204030204" pitchFamily="34" charset="0"/>
                        <a:ea typeface="MS Mincho"/>
                        <a:cs typeface="Calibri" panose="020F0502020204030204" pitchFamily="34" charset="0"/>
                      </a:endParaRPr>
                    </a:p>
                    <a:p>
                      <a:pPr marL="171450" marR="0" lvl="0" indent="-171450" algn="l" defTabSz="914400" rtl="0" eaLnBrk="1" fontAlgn="auto" latinLnBrk="0" hangingPunct="1">
                        <a:lnSpc>
                          <a:spcPct val="115000"/>
                        </a:lnSpc>
                        <a:spcBef>
                          <a:spcPts val="0"/>
                        </a:spcBef>
                        <a:spcAft>
                          <a:spcPts val="0"/>
                        </a:spcAft>
                        <a:buClrTx/>
                        <a:buSzTx/>
                        <a:buFontTx/>
                        <a:buChar char="-"/>
                        <a:tabLst/>
                        <a:defRPr/>
                      </a:pPr>
                      <a:r>
                        <a:rPr lang="en-US" sz="1550" dirty="0">
                          <a:effectLst/>
                          <a:latin typeface="Calibri" panose="020F0502020204030204" pitchFamily="34" charset="0"/>
                          <a:ea typeface="MS Mincho"/>
                          <a:cs typeface="Calibri" panose="020F0502020204030204" pitchFamily="34" charset="0"/>
                        </a:rPr>
                        <a:t>Guided script and details for referral as needed</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912092"/>
                  </a:ext>
                </a:extLst>
              </a:tr>
              <a:tr h="781041">
                <a:tc>
                  <a:txBody>
                    <a:bodyPr/>
                    <a:lstStyle/>
                    <a:p>
                      <a:pPr marL="0" marR="0">
                        <a:lnSpc>
                          <a:spcPct val="115000"/>
                        </a:lnSpc>
                        <a:spcBef>
                          <a:spcPts val="0"/>
                        </a:spcBef>
                        <a:spcAft>
                          <a:spcPts val="0"/>
                        </a:spcAft>
                      </a:pPr>
                      <a:r>
                        <a:rPr lang="en-US" sz="1550" b="1" dirty="0">
                          <a:effectLst/>
                          <a:latin typeface="Calibri" panose="020F0502020204030204" pitchFamily="34" charset="0"/>
                          <a:ea typeface="MS Mincho"/>
                          <a:cs typeface="Calibri" panose="020F0502020204030204" pitchFamily="34" charset="0"/>
                        </a:rPr>
                        <a:t>Amplify </a:t>
                      </a:r>
                      <a:r>
                        <a:rPr lang="en-US" sz="1550" b="0" dirty="0">
                          <a:effectLst/>
                          <a:latin typeface="Calibri" panose="020F0502020204030204" pitchFamily="34" charset="0"/>
                          <a:ea typeface="MS Mincho"/>
                          <a:cs typeface="Calibri" panose="020F0502020204030204" pitchFamily="34" charset="0"/>
                        </a:rPr>
                        <a:t>positive, real person client experiences</a:t>
                      </a:r>
                      <a:endParaRPr lang="en-US" sz="1550" b="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550" dirty="0">
                          <a:effectLst/>
                          <a:latin typeface="Calibri" panose="020F0502020204030204" pitchFamily="34" charset="0"/>
                          <a:ea typeface="MS Mincho"/>
                          <a:cs typeface="Calibri" panose="020F0502020204030204" pitchFamily="34" charset="0"/>
                        </a:rPr>
                        <a:t>-This can be developed into any of the Attract and Engage channels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550" dirty="0">
                          <a:effectLst/>
                          <a:latin typeface="Calibri" panose="020F0502020204030204" pitchFamily="34" charset="0"/>
                          <a:ea typeface="MS Mincho"/>
                          <a:cs typeface="Calibri" panose="020F0502020204030204" pitchFamily="34" charset="0"/>
                        </a:rPr>
                        <a:t>- Emotive and empowering creative in the 1</a:t>
                      </a:r>
                      <a:r>
                        <a:rPr lang="en-US" sz="1550" baseline="30000" dirty="0">
                          <a:effectLst/>
                          <a:latin typeface="Calibri" panose="020F0502020204030204" pitchFamily="34" charset="0"/>
                          <a:ea typeface="MS Mincho"/>
                          <a:cs typeface="Calibri" panose="020F0502020204030204" pitchFamily="34" charset="0"/>
                        </a:rPr>
                        <a:t>st</a:t>
                      </a:r>
                      <a:r>
                        <a:rPr lang="en-US" sz="1550" dirty="0">
                          <a:effectLst/>
                          <a:latin typeface="Calibri" panose="020F0502020204030204" pitchFamily="34" charset="0"/>
                          <a:ea typeface="MS Mincho"/>
                          <a:cs typeface="Calibri" panose="020F0502020204030204" pitchFamily="34" charset="0"/>
                        </a:rPr>
                        <a:t> person - designed to suit the chosen channel of communication</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36228" marR="36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62086"/>
                  </a:ext>
                </a:extLst>
              </a:tr>
            </a:tbl>
          </a:graphicData>
        </a:graphic>
      </p:graphicFrame>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4635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F88EE-203E-466E-8AD9-82E60322CA9B}"/>
              </a:ext>
            </a:extLst>
          </p:cNvPr>
          <p:cNvSpPr>
            <a:spLocks noGrp="1"/>
          </p:cNvSpPr>
          <p:nvPr>
            <p:ph type="body" sz="quarter" idx="10"/>
          </p:nvPr>
        </p:nvSpPr>
        <p:spPr/>
        <p:txBody>
          <a:bodyPr>
            <a:noAutofit/>
          </a:bodyPr>
          <a:lstStyle/>
          <a:p>
            <a:r>
              <a:rPr lang="en-US"/>
              <a:t>6</a:t>
            </a:r>
          </a:p>
        </p:txBody>
      </p:sp>
      <p:sp>
        <p:nvSpPr>
          <p:cNvPr id="4" name="Text Placeholder 3">
            <a:extLst>
              <a:ext uri="{FF2B5EF4-FFF2-40B4-BE49-F238E27FC236}">
                <a16:creationId xmlns:a16="http://schemas.microsoft.com/office/drawing/2014/main" id="{281DE19D-88AF-4D4A-B665-5E74EA702476}"/>
              </a:ext>
            </a:extLst>
          </p:cNvPr>
          <p:cNvSpPr>
            <a:spLocks noGrp="1"/>
          </p:cNvSpPr>
          <p:nvPr>
            <p:ph type="body" sz="quarter" idx="12"/>
          </p:nvPr>
        </p:nvSpPr>
        <p:spPr>
          <a:xfrm>
            <a:off x="1856232" y="1170432"/>
            <a:ext cx="3798736" cy="390814"/>
          </a:xfrm>
        </p:spPr>
        <p:txBody>
          <a:bodyPr>
            <a:normAutofit lnSpcReduction="10000"/>
          </a:bodyPr>
          <a:lstStyle/>
          <a:p>
            <a:r>
              <a:rPr lang="en-US"/>
              <a:t>Checklist</a:t>
            </a:r>
          </a:p>
        </p:txBody>
      </p:sp>
      <p:pic>
        <p:nvPicPr>
          <p:cNvPr id="12" name="Graphic 11" descr="Checkmark outline">
            <a:extLst>
              <a:ext uri="{FF2B5EF4-FFF2-40B4-BE49-F238E27FC236}">
                <a16:creationId xmlns:a16="http://schemas.microsoft.com/office/drawing/2014/main" id="{88107C75-8F24-413D-AA35-A5B45BF880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3" y="1670017"/>
            <a:ext cx="406400" cy="406400"/>
          </a:xfrm>
          <a:prstGeom prst="rect">
            <a:avLst/>
          </a:prstGeom>
        </p:spPr>
      </p:pic>
      <p:sp>
        <p:nvSpPr>
          <p:cNvPr id="13" name="Rectangle 12">
            <a:extLst>
              <a:ext uri="{FF2B5EF4-FFF2-40B4-BE49-F238E27FC236}">
                <a16:creationId xmlns:a16="http://schemas.microsoft.com/office/drawing/2014/main" id="{C0885B79-0C24-4FD8-9935-3F8552A1E3FC}"/>
              </a:ext>
            </a:extLst>
          </p:cNvPr>
          <p:cNvSpPr/>
          <p:nvPr/>
        </p:nvSpPr>
        <p:spPr>
          <a:xfrm>
            <a:off x="2425826" y="2499978"/>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4BDD80E-9C01-4A02-ACF8-DA6D5A51F240}"/>
              </a:ext>
            </a:extLst>
          </p:cNvPr>
          <p:cNvSpPr txBox="1"/>
          <p:nvPr/>
        </p:nvSpPr>
        <p:spPr>
          <a:xfrm>
            <a:off x="2425823" y="1663324"/>
            <a:ext cx="7302499" cy="729430"/>
          </a:xfrm>
          <a:prstGeom prst="rect">
            <a:avLst/>
          </a:prstGeom>
          <a:noFill/>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 data to determine the most effective channels of communication that will reach each market segment</a:t>
            </a:r>
          </a:p>
        </p:txBody>
      </p:sp>
      <p:pic>
        <p:nvPicPr>
          <p:cNvPr id="15" name="Graphic 14" descr="Checkmark outline">
            <a:extLst>
              <a:ext uri="{FF2B5EF4-FFF2-40B4-BE49-F238E27FC236}">
                <a16:creationId xmlns:a16="http://schemas.microsoft.com/office/drawing/2014/main" id="{5A627D5F-4D51-4FAA-8EEA-6ED1C7AB65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5" y="2678337"/>
            <a:ext cx="406400" cy="406400"/>
          </a:xfrm>
          <a:prstGeom prst="rect">
            <a:avLst/>
          </a:prstGeom>
        </p:spPr>
      </p:pic>
      <p:sp>
        <p:nvSpPr>
          <p:cNvPr id="17" name="TextBox 16">
            <a:extLst>
              <a:ext uri="{FF2B5EF4-FFF2-40B4-BE49-F238E27FC236}">
                <a16:creationId xmlns:a16="http://schemas.microsoft.com/office/drawing/2014/main" id="{F97D3FF6-A184-45DC-B5B4-8BB7F77DE2F5}"/>
              </a:ext>
            </a:extLst>
          </p:cNvPr>
          <p:cNvSpPr txBox="1"/>
          <p:nvPr/>
        </p:nvSpPr>
        <p:spPr>
          <a:xfrm>
            <a:off x="2425825" y="2671644"/>
            <a:ext cx="7302499" cy="729430"/>
          </a:xfrm>
          <a:prstGeom prst="rect">
            <a:avLst/>
          </a:prstGeom>
          <a:noFill/>
        </p:spPr>
        <p:txBody>
          <a:bodyPr wrap="square">
            <a:spAutoFit/>
          </a:bodyPr>
          <a:lstStyle/>
          <a:p>
            <a:pPr marR="0" lvl="0">
              <a:lnSpc>
                <a:spcPct val="115000"/>
              </a:lnSpc>
              <a:spcBef>
                <a:spcPts val="0"/>
              </a:spcBef>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Create a plan for how messages will be developed and pre-tested for potential target markets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369C0755-5C53-4FA7-8F1D-37602B2EA418}"/>
              </a:ext>
            </a:extLst>
          </p:cNvPr>
          <p:cNvSpPr>
            <a:spLocks noGrp="1"/>
          </p:cNvSpPr>
          <p:nvPr>
            <p:ph type="body" sz="quarter" idx="11"/>
          </p:nvPr>
        </p:nvSpPr>
        <p:spPr>
          <a:xfrm>
            <a:off x="829249" y="150270"/>
            <a:ext cx="11019333" cy="390506"/>
          </a:xfrm>
        </p:spPr>
        <p:txBody>
          <a:bodyPr/>
          <a:lstStyle/>
          <a:p>
            <a:r>
              <a:rPr lang="en-US"/>
              <a:t>Align on demand generation strategy and materials </a:t>
            </a:r>
          </a:p>
        </p:txBody>
      </p:sp>
      <p:sp>
        <p:nvSpPr>
          <p:cNvPr id="10" name="Rectangle 9">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6601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A1EC0-8106-4520-B87F-8DDD9E34B5E8}"/>
              </a:ext>
            </a:extLst>
          </p:cNvPr>
          <p:cNvSpPr>
            <a:spLocks noGrp="1"/>
          </p:cNvSpPr>
          <p:nvPr>
            <p:ph type="body" sz="quarter" idx="10"/>
          </p:nvPr>
        </p:nvSpPr>
        <p:spPr/>
        <p:txBody>
          <a:bodyPr>
            <a:noAutofit/>
          </a:bodyPr>
          <a:lstStyle/>
          <a:p>
            <a:r>
              <a:rPr lang="en-US"/>
              <a:t>6</a:t>
            </a:r>
          </a:p>
        </p:txBody>
      </p:sp>
      <p:sp>
        <p:nvSpPr>
          <p:cNvPr id="3" name="Text Placeholder 2">
            <a:extLst>
              <a:ext uri="{FF2B5EF4-FFF2-40B4-BE49-F238E27FC236}">
                <a16:creationId xmlns:a16="http://schemas.microsoft.com/office/drawing/2014/main" id="{D8D72EEC-64FD-4964-908E-51BF1FC00F7F}"/>
              </a:ext>
            </a:extLst>
          </p:cNvPr>
          <p:cNvSpPr>
            <a:spLocks noGrp="1"/>
          </p:cNvSpPr>
          <p:nvPr>
            <p:ph type="body" sz="quarter" idx="11"/>
          </p:nvPr>
        </p:nvSpPr>
        <p:spPr/>
        <p:txBody>
          <a:bodyPr/>
          <a:lstStyle/>
          <a:p>
            <a:r>
              <a:rPr lang="en-US"/>
              <a:t>Align on demand generation strategy and materials </a:t>
            </a:r>
          </a:p>
        </p:txBody>
      </p:sp>
      <p:sp>
        <p:nvSpPr>
          <p:cNvPr id="4" name="Text Placeholder 3">
            <a:extLst>
              <a:ext uri="{FF2B5EF4-FFF2-40B4-BE49-F238E27FC236}">
                <a16:creationId xmlns:a16="http://schemas.microsoft.com/office/drawing/2014/main" id="{B0C0A41F-38C2-41AA-A7DF-3A4B6FBFF35D}"/>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B7C32822-9D6D-4518-BD7F-59F57D9306E4}"/>
              </a:ext>
            </a:extLst>
          </p:cNvPr>
          <p:cNvSpPr/>
          <p:nvPr/>
        </p:nvSpPr>
        <p:spPr>
          <a:xfrm>
            <a:off x="219456" y="2304288"/>
            <a:ext cx="4690872" cy="1754326"/>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1. </a:t>
            </a:r>
          </a:p>
          <a:p>
            <a:endParaRPr lang="en-US" dirty="0"/>
          </a:p>
          <a:p>
            <a:r>
              <a:rPr lang="en-US" dirty="0">
                <a:latin typeface="+mj-lt"/>
              </a:rPr>
              <a:t>What market segments have been identified for this method? How will hormonal IUD-specific messages be developed and tested with each of these market segments?</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007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A1EC0-8106-4520-B87F-8DDD9E34B5E8}"/>
              </a:ext>
            </a:extLst>
          </p:cNvPr>
          <p:cNvSpPr>
            <a:spLocks noGrp="1"/>
          </p:cNvSpPr>
          <p:nvPr>
            <p:ph type="body" sz="quarter" idx="10"/>
          </p:nvPr>
        </p:nvSpPr>
        <p:spPr/>
        <p:txBody>
          <a:bodyPr>
            <a:noAutofit/>
          </a:bodyPr>
          <a:lstStyle/>
          <a:p>
            <a:r>
              <a:rPr lang="en-US"/>
              <a:t>6</a:t>
            </a:r>
          </a:p>
        </p:txBody>
      </p:sp>
      <p:sp>
        <p:nvSpPr>
          <p:cNvPr id="3" name="Text Placeholder 2">
            <a:extLst>
              <a:ext uri="{FF2B5EF4-FFF2-40B4-BE49-F238E27FC236}">
                <a16:creationId xmlns:a16="http://schemas.microsoft.com/office/drawing/2014/main" id="{D8D72EEC-64FD-4964-908E-51BF1FC00F7F}"/>
              </a:ext>
            </a:extLst>
          </p:cNvPr>
          <p:cNvSpPr>
            <a:spLocks noGrp="1"/>
          </p:cNvSpPr>
          <p:nvPr>
            <p:ph type="body" sz="quarter" idx="11"/>
          </p:nvPr>
        </p:nvSpPr>
        <p:spPr/>
        <p:txBody>
          <a:bodyPr/>
          <a:lstStyle/>
          <a:p>
            <a:r>
              <a:rPr lang="en-US"/>
              <a:t>Align on demand generation strategy and materials </a:t>
            </a:r>
          </a:p>
        </p:txBody>
      </p:sp>
      <p:sp>
        <p:nvSpPr>
          <p:cNvPr id="4" name="Text Placeholder 3">
            <a:extLst>
              <a:ext uri="{FF2B5EF4-FFF2-40B4-BE49-F238E27FC236}">
                <a16:creationId xmlns:a16="http://schemas.microsoft.com/office/drawing/2014/main" id="{B0C0A41F-38C2-41AA-A7DF-3A4B6FBFF35D}"/>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B7C32822-9D6D-4518-BD7F-59F57D9306E4}"/>
              </a:ext>
            </a:extLst>
          </p:cNvPr>
          <p:cNvSpPr/>
          <p:nvPr/>
        </p:nvSpPr>
        <p:spPr>
          <a:xfrm>
            <a:off x="219456" y="2304288"/>
            <a:ext cx="4690872" cy="1477328"/>
          </a:xfrm>
          <a:prstGeom prst="rect">
            <a:avLst/>
          </a:prstGeom>
        </p:spPr>
        <p:txBody>
          <a:bodyPr wrap="square">
            <a:spAutoFit/>
          </a:bodyPr>
          <a:lstStyle/>
          <a:p>
            <a:r>
              <a:rPr lang="en-US" b="1">
                <a:solidFill>
                  <a:srgbClr val="000000"/>
                </a:solidFill>
                <a:ea typeface="Calibri" panose="020F0502020204030204" pitchFamily="34" charset="0"/>
                <a:cs typeface="Times New Roman" panose="02020603050405020304" pitchFamily="18" charset="0"/>
              </a:rPr>
              <a:t>Question 2.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How can demand creation for the hormonal IUD be integrated into existing or new activities to generate awareness for family planning? </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075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1"/>
            </p:custDataLst>
            <p:extLst>
              <p:ext uri="{D42A27DB-BD31-4B8C-83A1-F6EECF244321}">
                <p14:modId xmlns:p14="http://schemas.microsoft.com/office/powerpoint/2010/main" val="871717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DABCC352-98C7-45CA-9EE9-1432B7144236}"/>
              </a:ext>
            </a:extLst>
          </p:cNvPr>
          <p:cNvSpPr>
            <a:spLocks noGrp="1"/>
          </p:cNvSpPr>
          <p:nvPr>
            <p:ph type="body" sz="quarter" idx="10"/>
          </p:nvPr>
        </p:nvSpPr>
        <p:spPr/>
        <p:txBody>
          <a:bodyPr/>
          <a:lstStyle/>
          <a:p>
            <a:r>
              <a:rPr lang="en-US"/>
              <a:t>7</a:t>
            </a:r>
          </a:p>
        </p:txBody>
      </p:sp>
      <p:sp>
        <p:nvSpPr>
          <p:cNvPr id="3" name="Title 2">
            <a:extLst>
              <a:ext uri="{FF2B5EF4-FFF2-40B4-BE49-F238E27FC236}">
                <a16:creationId xmlns:a16="http://schemas.microsoft.com/office/drawing/2014/main" id="{43E2B664-C8AC-4BD3-8488-D224A4BCA062}"/>
              </a:ext>
            </a:extLst>
          </p:cNvPr>
          <p:cNvSpPr>
            <a:spLocks noGrp="1"/>
          </p:cNvSpPr>
          <p:nvPr>
            <p:ph type="title"/>
          </p:nvPr>
        </p:nvSpPr>
        <p:spPr/>
        <p:txBody>
          <a:bodyPr vert="horz"/>
          <a:lstStyle/>
          <a:p>
            <a:r>
              <a:rPr lang="en-US" dirty="0"/>
              <a:t>Monitor introduction progress</a:t>
            </a:r>
          </a:p>
        </p:txBody>
      </p:sp>
      <p:sp>
        <p:nvSpPr>
          <p:cNvPr id="4" name="Text Placeholder 3">
            <a:extLst>
              <a:ext uri="{FF2B5EF4-FFF2-40B4-BE49-F238E27FC236}">
                <a16:creationId xmlns:a16="http://schemas.microsoft.com/office/drawing/2014/main" id="{924EC622-8DFB-4C49-9D75-C9032A5FD754}"/>
              </a:ext>
            </a:extLst>
          </p:cNvPr>
          <p:cNvSpPr>
            <a:spLocks noGrp="1"/>
          </p:cNvSpPr>
          <p:nvPr>
            <p:ph type="body" sz="quarter" idx="11"/>
          </p:nvPr>
        </p:nvSpPr>
        <p:spPr/>
        <p:txBody>
          <a:bodyPr>
            <a:normAutofit lnSpcReduction="10000"/>
          </a:bodyPr>
          <a:lstStyle/>
          <a:p>
            <a:r>
              <a:rPr lang="en-US"/>
              <a:t>Considerations</a:t>
            </a:r>
          </a:p>
        </p:txBody>
      </p:sp>
      <p:sp>
        <p:nvSpPr>
          <p:cNvPr id="5" name="Rectangle 4">
            <a:extLst>
              <a:ext uri="{FF2B5EF4-FFF2-40B4-BE49-F238E27FC236}">
                <a16:creationId xmlns:a16="http://schemas.microsoft.com/office/drawing/2014/main" id="{C1C5826D-EDF5-4694-9368-F9B7AD1721E5}"/>
              </a:ext>
            </a:extLst>
          </p:cNvPr>
          <p:cNvSpPr/>
          <p:nvPr/>
        </p:nvSpPr>
        <p:spPr>
          <a:xfrm>
            <a:off x="644723" y="2207096"/>
            <a:ext cx="6989966" cy="3785652"/>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Monitoring introduction of a new product is key to understanding how the product introduction is progressing and when course-correction is needed. It is best to leverage existing data collection platforms, if possible.</a:t>
            </a:r>
          </a:p>
          <a:p>
            <a:pPr marL="285750" indent="-285750">
              <a:buFont typeface="Arial" panose="020B0604020202020204" pitchFamily="34" charset="0"/>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will be important to learn from each rollout phase and integrate learnings into how the next phase is rolled out – the rollout plan should be iterative.</a:t>
            </a:r>
          </a:p>
          <a:p>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process of establishing introduction indicators and setting targets can be a valuable exercise in building consensus around program goals. Implementers need to strike a balance between ensuring sufficient detail to understand product introduction and allowing for available resources to collect, manage and analyze data. </a:t>
            </a:r>
          </a:p>
          <a:p>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questions and considerations in the next slide can help ensure the appropriate information is collected to monitor hormonal IUD introduction.</a:t>
            </a:r>
            <a:endParaRPr lang="en-US" sz="1600" dirty="0"/>
          </a:p>
        </p:txBody>
      </p:sp>
      <p:pic>
        <p:nvPicPr>
          <p:cNvPr id="6"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49444"/>
          <a:stretch/>
        </p:blipFill>
        <p:spPr>
          <a:xfrm rot="10800000">
            <a:off x="182443" y="1942781"/>
            <a:ext cx="462280" cy="914400"/>
          </a:xfrm>
          <a:prstGeom prst="rect">
            <a:avLst/>
          </a:prstGeom>
        </p:spPr>
      </p:pic>
      <p:sp>
        <p:nvSpPr>
          <p:cNvPr id="7" name="Rectangle 6"/>
          <p:cNvSpPr/>
          <p:nvPr/>
        </p:nvSpPr>
        <p:spPr>
          <a:xfrm>
            <a:off x="8310808" y="1227189"/>
            <a:ext cx="3559629" cy="369332"/>
          </a:xfrm>
          <a:prstGeom prst="rect">
            <a:avLst/>
          </a:prstGeom>
        </p:spPr>
        <p:txBody>
          <a:bodyPr wrap="none">
            <a:spAutoFit/>
          </a:bodyPr>
          <a:lstStyle/>
          <a:p>
            <a:r>
              <a:rPr lang="en-US" b="1" dirty="0">
                <a:latin typeface="Calibri" panose="020F0502020204030204"/>
              </a:rPr>
              <a:t>Evaluate &amp; adjust introduction plan</a:t>
            </a:r>
          </a:p>
        </p:txBody>
      </p:sp>
      <p:sp>
        <p:nvSpPr>
          <p:cNvPr id="8" name="Rectangle 7"/>
          <p:cNvSpPr/>
          <p:nvPr/>
        </p:nvSpPr>
        <p:spPr>
          <a:xfrm>
            <a:off x="8573728" y="2972361"/>
            <a:ext cx="2926094" cy="8849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Initiate country rollout phase 1</a:t>
            </a:r>
          </a:p>
        </p:txBody>
      </p:sp>
      <p:sp>
        <p:nvSpPr>
          <p:cNvPr id="9" name="Rectangle 8"/>
          <p:cNvSpPr/>
          <p:nvPr/>
        </p:nvSpPr>
        <p:spPr>
          <a:xfrm>
            <a:off x="8573728" y="4148743"/>
            <a:ext cx="2926095" cy="8849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Evaluate introduction progress and market health, and identify learnings from phase 1</a:t>
            </a:r>
          </a:p>
        </p:txBody>
      </p:sp>
      <p:sp>
        <p:nvSpPr>
          <p:cNvPr id="10" name="Rectangle 9"/>
          <p:cNvSpPr/>
          <p:nvPr/>
        </p:nvSpPr>
        <p:spPr>
          <a:xfrm>
            <a:off x="8573728" y="5328635"/>
            <a:ext cx="2926094" cy="8849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Adjust  introduction plans for phase 2</a:t>
            </a:r>
          </a:p>
        </p:txBody>
      </p:sp>
      <p:sp>
        <p:nvSpPr>
          <p:cNvPr id="11" name="Rectangle 10"/>
          <p:cNvSpPr/>
          <p:nvPr/>
        </p:nvSpPr>
        <p:spPr>
          <a:xfrm>
            <a:off x="8573728" y="1815663"/>
            <a:ext cx="2926094" cy="8849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Establish costed introduction plan and align on indicators</a:t>
            </a:r>
          </a:p>
        </p:txBody>
      </p:sp>
      <p:sp>
        <p:nvSpPr>
          <p:cNvPr id="13" name="Oval 12"/>
          <p:cNvSpPr/>
          <p:nvPr/>
        </p:nvSpPr>
        <p:spPr>
          <a:xfrm>
            <a:off x="8370034" y="1718641"/>
            <a:ext cx="314633" cy="3073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Oval 13"/>
          <p:cNvSpPr/>
          <p:nvPr/>
        </p:nvSpPr>
        <p:spPr>
          <a:xfrm>
            <a:off x="8370034" y="2882594"/>
            <a:ext cx="314633" cy="3073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 name="Oval 14"/>
          <p:cNvSpPr/>
          <p:nvPr/>
        </p:nvSpPr>
        <p:spPr>
          <a:xfrm>
            <a:off x="8370034" y="4103859"/>
            <a:ext cx="314633" cy="3073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Oval 15"/>
          <p:cNvSpPr/>
          <p:nvPr/>
        </p:nvSpPr>
        <p:spPr>
          <a:xfrm>
            <a:off x="8370034" y="5305441"/>
            <a:ext cx="314633" cy="3073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2" name="Down Arrow 21"/>
          <p:cNvSpPr/>
          <p:nvPr/>
        </p:nvSpPr>
        <p:spPr>
          <a:xfrm>
            <a:off x="9794459" y="2700567"/>
            <a:ext cx="484632" cy="28435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a:off x="9794459" y="3860813"/>
            <a:ext cx="484632" cy="28435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9794459" y="5021085"/>
            <a:ext cx="484632" cy="28435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348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434848" y="1776151"/>
            <a:ext cx="10463524" cy="1458861"/>
          </a:xfrm>
          <a:prstGeom prst="rect">
            <a:avLst/>
          </a:prstGeom>
        </p:spPr>
        <p:txBody>
          <a:bodyPr wrap="square" lIns="91440" tIns="45720" rIns="91440" bIns="45720" anchor="t">
            <a:spAutoFit/>
          </a:bodyPr>
          <a:lstStyle/>
          <a:p>
            <a:pPr>
              <a:lnSpc>
                <a:spcPct val="120000"/>
              </a:lnSpc>
              <a:spcAft>
                <a:spcPts val="800"/>
              </a:spcAft>
            </a:pPr>
            <a:r>
              <a:rPr lang="en-US" dirty="0">
                <a:latin typeface="Calibri"/>
                <a:ea typeface="Calibri" panose="020F0502020204030204" pitchFamily="34" charset="0"/>
                <a:cs typeface="Times New Roman"/>
              </a:rPr>
              <a:t>The </a:t>
            </a:r>
            <a:r>
              <a:rPr lang="en-US" sz="20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Hormonal IUD Access Group </a:t>
            </a:r>
            <a:r>
              <a:rPr lang="en-US" dirty="0">
                <a:latin typeface="Calibri"/>
                <a:ea typeface="Calibri" panose="020F0502020204030204" pitchFamily="34" charset="0"/>
                <a:cs typeface="Times New Roman"/>
              </a:rPr>
              <a:t>is currently supporting introduction in a group of countries that are ready and willing to incorporate the hormonal IUD into the method mix. Other countries interested in introducing the hormonal IUD are encouraged to engage with the Hormonal IUD Access Group to discuss feasible scope and timing for introduction and begin preparation activities. Please contact: </a:t>
            </a:r>
            <a:r>
              <a:rPr lang="en-US" b="1" dirty="0">
                <a:solidFill>
                  <a:srgbClr val="000000"/>
                </a:solidFill>
                <a:hlinkClick r:id="rId5"/>
              </a:rPr>
              <a:t>info@hormonaliud.org</a:t>
            </a:r>
            <a:endParaRPr lang="en-US" b="1" dirty="0">
              <a:solidFill>
                <a:schemeClr val="accent3"/>
              </a:solidFill>
              <a:latin typeface="Calibri"/>
              <a:ea typeface="Calibri" panose="020F0502020204030204" pitchFamily="34" charset="0"/>
              <a:cs typeface="Times New Roman"/>
            </a:endParaRPr>
          </a:p>
        </p:txBody>
      </p:sp>
      <p:sp>
        <p:nvSpPr>
          <p:cNvPr id="10" name="Rectangle 9">
            <a:extLst>
              <a:ext uri="{FF2B5EF4-FFF2-40B4-BE49-F238E27FC236}">
                <a16:creationId xmlns:a16="http://schemas.microsoft.com/office/drawing/2014/main" id="{A7A4B039-F4A7-1747-88D8-53722BDE40D9}"/>
              </a:ext>
            </a:extLst>
          </p:cNvPr>
          <p:cNvSpPr/>
          <p:nvPr/>
        </p:nvSpPr>
        <p:spPr>
          <a:xfrm>
            <a:off x="434848" y="3681150"/>
            <a:ext cx="5242052" cy="1823576"/>
          </a:xfrm>
          <a:prstGeom prst="rect">
            <a:avLst/>
          </a:prstGeom>
        </p:spPr>
        <p:txBody>
          <a:bodyPr wrap="square" lIns="91440" tIns="45720" rIns="91440" bIns="45720" anchor="t">
            <a:spAutoFit/>
          </a:bodyPr>
          <a:lstStyle/>
          <a:p>
            <a:pPr>
              <a:lnSpc>
                <a:spcPct val="125000"/>
              </a:lnSpc>
              <a:spcAft>
                <a:spcPts val="1000"/>
              </a:spcAft>
            </a:pPr>
            <a:r>
              <a:rPr lang="en-US" dirty="0">
                <a:latin typeface="Calibri"/>
                <a:ea typeface="Calibri" panose="020F0502020204030204" pitchFamily="34" charset="0"/>
                <a:cs typeface="Times New Roman"/>
              </a:rPr>
              <a:t>The </a:t>
            </a:r>
            <a:r>
              <a:rPr lang="en-US" b="1" dirty="0">
                <a:latin typeface="Calibri"/>
                <a:ea typeface="Calibri" panose="020F0502020204030204" pitchFamily="34" charset="0"/>
                <a:cs typeface="Times New Roman"/>
              </a:rPr>
              <a:t>Hormonal IUD Introduction Planning Guide</a:t>
            </a:r>
            <a:r>
              <a:rPr lang="en-US" dirty="0">
                <a:latin typeface="Calibri"/>
                <a:ea typeface="Calibri" panose="020F0502020204030204" pitchFamily="34" charset="0"/>
                <a:cs typeface="Times New Roman"/>
              </a:rPr>
              <a:t> is a resource developed by the Hormonal IUD Access Group to provide guidance for ministries of health (MOHs) and partners to consider when preparing and planning for hormonal IUD introduction. </a:t>
            </a:r>
            <a:endParaRPr lang="en-US" dirty="0">
              <a:latin typeface="Calibri"/>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A0D83D61-E901-B449-9CE5-94EB3B9D1D79}"/>
              </a:ext>
            </a:extLst>
          </p:cNvPr>
          <p:cNvGrpSpPr/>
          <p:nvPr/>
        </p:nvGrpSpPr>
        <p:grpSpPr>
          <a:xfrm>
            <a:off x="6705600" y="3681150"/>
            <a:ext cx="3886200" cy="1823576"/>
            <a:chOff x="6096000" y="3681150"/>
            <a:chExt cx="3886200" cy="1823576"/>
          </a:xfrm>
        </p:grpSpPr>
        <p:sp>
          <p:nvSpPr>
            <p:cNvPr id="11" name="Rectangle 10">
              <a:extLst>
                <a:ext uri="{FF2B5EF4-FFF2-40B4-BE49-F238E27FC236}">
                  <a16:creationId xmlns:a16="http://schemas.microsoft.com/office/drawing/2014/main" id="{A22F2B00-B907-B140-A357-FFC49740DEEA}"/>
                </a:ext>
              </a:extLst>
            </p:cNvPr>
            <p:cNvSpPr/>
            <p:nvPr/>
          </p:nvSpPr>
          <p:spPr>
            <a:xfrm>
              <a:off x="6096000" y="3681150"/>
              <a:ext cx="3886200" cy="1823576"/>
            </a:xfrm>
            <a:prstGeom prst="rect">
              <a:avLst/>
            </a:prstGeom>
          </p:spPr>
          <p:txBody>
            <a:bodyPr wrap="square">
              <a:spAutoFit/>
            </a:bodyPr>
            <a:lstStyle/>
            <a:p>
              <a:pPr>
                <a:lnSpc>
                  <a:spcPct val="12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This resource and other related resources to help facilitate method introduction are available online on the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Hormonal IUD Access Portal</a:t>
              </a:r>
              <a:r>
                <a:rPr lang="en-US" dirty="0">
                  <a:latin typeface="Calibri" panose="020F0502020204030204" pitchFamily="34" charset="0"/>
                  <a:ea typeface="Calibri" panose="020F0502020204030204" pitchFamily="34" charset="0"/>
                  <a:cs typeface="Times New Roman" panose="02020603050405020304" pitchFamily="18" charset="0"/>
                </a:rPr>
                <a:t> in the resource library.</a:t>
              </a:r>
            </a:p>
          </p:txBody>
        </p:sp>
        <p:pic>
          <p:nvPicPr>
            <p:cNvPr id="17" name="Picture 16">
              <a:extLst>
                <a:ext uri="{FF2B5EF4-FFF2-40B4-BE49-F238E27FC236}">
                  <a16:creationId xmlns:a16="http://schemas.microsoft.com/office/drawing/2014/main" id="{717541ED-15C2-0246-AD0A-7FD8C1C0ABF9}"/>
                </a:ext>
              </a:extLst>
            </p:cNvPr>
            <p:cNvPicPr>
              <a:picLocks noChangeAspect="1"/>
            </p:cNvPicPr>
            <p:nvPr/>
          </p:nvPicPr>
          <p:blipFill>
            <a:blip r:embed="rId7"/>
            <a:stretch>
              <a:fillRect/>
            </a:stretch>
          </p:blipFill>
          <p:spPr>
            <a:xfrm>
              <a:off x="6148716" y="4787900"/>
              <a:ext cx="302884" cy="302884"/>
            </a:xfrm>
            <a:prstGeom prst="rect">
              <a:avLst/>
            </a:prstGeom>
          </p:spPr>
        </p:pic>
      </p:grpSp>
      <p:sp>
        <p:nvSpPr>
          <p:cNvPr id="19" name="Rectangle 18">
            <a:extLst>
              <a:ext uri="{FF2B5EF4-FFF2-40B4-BE49-F238E27FC236}">
                <a16:creationId xmlns:a16="http://schemas.microsoft.com/office/drawing/2014/main" id="{D80396DB-E4EC-AA48-82BD-02702ABEAA02}"/>
              </a:ext>
            </a:extLst>
          </p:cNvPr>
          <p:cNvSpPr/>
          <p:nvPr/>
        </p:nvSpPr>
        <p:spPr>
          <a:xfrm rot="5400000" flipV="1">
            <a:off x="5276297" y="4524362"/>
            <a:ext cx="173214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4561158-EFDB-A04E-9A81-0A8BB36A5AF6}"/>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99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3E432-0395-4E3E-8023-47E0E4043D9F}"/>
              </a:ext>
            </a:extLst>
          </p:cNvPr>
          <p:cNvSpPr>
            <a:spLocks noGrp="1"/>
          </p:cNvSpPr>
          <p:nvPr>
            <p:ph type="body" sz="quarter" idx="10"/>
          </p:nvPr>
        </p:nvSpPr>
        <p:spPr/>
        <p:txBody>
          <a:bodyPr>
            <a:noAutofit/>
          </a:bodyPr>
          <a:lstStyle/>
          <a:p>
            <a:r>
              <a:rPr lang="en-US"/>
              <a:t>7</a:t>
            </a:r>
          </a:p>
        </p:txBody>
      </p:sp>
      <p:sp>
        <p:nvSpPr>
          <p:cNvPr id="3" name="Text Placeholder 2">
            <a:extLst>
              <a:ext uri="{FF2B5EF4-FFF2-40B4-BE49-F238E27FC236}">
                <a16:creationId xmlns:a16="http://schemas.microsoft.com/office/drawing/2014/main" id="{28F549C6-2C2D-41EF-8D3A-5B36A9CA80F9}"/>
              </a:ext>
            </a:extLst>
          </p:cNvPr>
          <p:cNvSpPr>
            <a:spLocks noGrp="1"/>
          </p:cNvSpPr>
          <p:nvPr>
            <p:ph type="body" sz="quarter" idx="11"/>
          </p:nvPr>
        </p:nvSpPr>
        <p:spPr/>
        <p:txBody>
          <a:bodyPr/>
          <a:lstStyle/>
          <a:p>
            <a:r>
              <a:rPr lang="en-US" dirty="0"/>
              <a:t>Monitor introduction progress</a:t>
            </a:r>
          </a:p>
        </p:txBody>
      </p:sp>
      <p:sp>
        <p:nvSpPr>
          <p:cNvPr id="4" name="Text Placeholder 3">
            <a:extLst>
              <a:ext uri="{FF2B5EF4-FFF2-40B4-BE49-F238E27FC236}">
                <a16:creationId xmlns:a16="http://schemas.microsoft.com/office/drawing/2014/main" id="{5BB9A382-6139-4F0A-B9A6-93DFE7B827CC}"/>
              </a:ext>
            </a:extLst>
          </p:cNvPr>
          <p:cNvSpPr>
            <a:spLocks noGrp="1"/>
          </p:cNvSpPr>
          <p:nvPr>
            <p:ph type="body" sz="quarter" idx="12"/>
          </p:nvPr>
        </p:nvSpPr>
        <p:spPr/>
        <p:txBody>
          <a:bodyPr>
            <a:normAutofit lnSpcReduction="10000"/>
          </a:bodyPr>
          <a:lstStyle/>
          <a:p>
            <a:r>
              <a:rPr lang="en-US"/>
              <a:t>Considerations</a:t>
            </a:r>
          </a:p>
        </p:txBody>
      </p:sp>
      <p:sp>
        <p:nvSpPr>
          <p:cNvPr id="6" name="Rectangle 5">
            <a:extLst>
              <a:ext uri="{FF2B5EF4-FFF2-40B4-BE49-F238E27FC236}">
                <a16:creationId xmlns:a16="http://schemas.microsoft.com/office/drawing/2014/main" id="{F1C426F8-27E4-49EA-A6BD-76ABABD14B38}"/>
              </a:ext>
            </a:extLst>
          </p:cNvPr>
          <p:cNvSpPr/>
          <p:nvPr/>
        </p:nvSpPr>
        <p:spPr>
          <a:xfrm>
            <a:off x="829249" y="1315606"/>
            <a:ext cx="10661904" cy="646331"/>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These questions and considerations can help ensure the appropriate information is collected to monitor hormonal IUD introduction.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444"/>
          <a:stretch/>
        </p:blipFill>
        <p:spPr>
          <a:xfrm rot="10800000">
            <a:off x="331829" y="1029950"/>
            <a:ext cx="462280" cy="914400"/>
          </a:xfrm>
          <a:prstGeom prst="rect">
            <a:avLst/>
          </a:prstGeom>
        </p:spPr>
      </p:pic>
      <p:sp>
        <p:nvSpPr>
          <p:cNvPr id="10" name="Rectangle 9"/>
          <p:cNvSpPr/>
          <p:nvPr/>
        </p:nvSpPr>
        <p:spPr>
          <a:xfrm>
            <a:off x="256368" y="2026682"/>
            <a:ext cx="4109733" cy="830997"/>
          </a:xfrm>
          <a:prstGeom prst="rect">
            <a:avLst/>
          </a:prstGeom>
        </p:spPr>
        <p:txBody>
          <a:bodyPr wrap="square">
            <a:spAutoFit/>
          </a:bodyPr>
          <a:lstStyle/>
          <a:p>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key indicators should/can be tracked to understand performance in new product introduction?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774251" y="2026682"/>
            <a:ext cx="2771898" cy="584775"/>
          </a:xfrm>
          <a:prstGeom prst="rect">
            <a:avLst/>
          </a:prstGeom>
        </p:spPr>
        <p:txBody>
          <a:bodyPr wrap="square">
            <a:spAutoFit/>
          </a:bodyPr>
          <a:lstStyle/>
          <a:p>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should we set targets for performance?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8494381" y="1950664"/>
            <a:ext cx="3786224" cy="830997"/>
          </a:xfrm>
          <a:prstGeom prst="rect">
            <a:avLst/>
          </a:prstGeom>
        </p:spPr>
        <p:txBody>
          <a:bodyPr wrap="square">
            <a:spAutoFit/>
          </a:bodyPr>
          <a:lstStyle/>
          <a:p>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monitoring processes can be leveraged to track progress against indicators?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306230" y="2922424"/>
            <a:ext cx="3707941" cy="331698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Refer to pilot data from the same or neighboring countries to guide feasible targets</a:t>
            </a:r>
          </a:p>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Consider whether product introduction is targeting specific geographies or facility type and tailor national targets using these assumptions</a:t>
            </a:r>
          </a:p>
          <a:p>
            <a:pPr marL="342900" marR="0" lvl="0" indent="-342900">
              <a:spcBef>
                <a:spcPts val="0"/>
              </a:spcBef>
              <a:spcAft>
                <a:spcPts val="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250143" y="2922424"/>
            <a:ext cx="3707941" cy="3316985"/>
          </a:xfrm>
          <a:prstGeom prst="rect">
            <a:avLst/>
          </a:prstGeom>
          <a:solidFill>
            <a:schemeClr val="accent5">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Consider resources available/needed for collecting, managing and analyzing data. </a:t>
            </a:r>
          </a:p>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Consider the persons or organizations that will have ownership of data, who the audiences will be, and how will data be shared with various audiences.</a:t>
            </a:r>
          </a:p>
          <a:p>
            <a:pPr marL="342900" marR="0" lvl="0" indent="-342900">
              <a:spcBef>
                <a:spcPts val="0"/>
              </a:spcBef>
              <a:spcAft>
                <a:spcPts val="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56368" y="2922424"/>
            <a:ext cx="3707941" cy="331698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Map indicators to introduction plan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Consider introduction process indicators and scale-up indicators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Review available data before setting outcome indicators, and take into account revision to LMIS and HMIS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Indicator match/follow introduction logic (e.g. if we are targeting a specific age group for uptake, we should be able to track uptake within that age group)</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Consider data frequency desired (one-time, yearly, quarterly, monthly, etc.)</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6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3E432-0395-4E3E-8023-47E0E4043D9F}"/>
              </a:ext>
            </a:extLst>
          </p:cNvPr>
          <p:cNvSpPr>
            <a:spLocks noGrp="1"/>
          </p:cNvSpPr>
          <p:nvPr>
            <p:ph type="body" sz="quarter" idx="10"/>
          </p:nvPr>
        </p:nvSpPr>
        <p:spPr/>
        <p:txBody>
          <a:bodyPr>
            <a:noAutofit/>
          </a:bodyPr>
          <a:lstStyle/>
          <a:p>
            <a:r>
              <a:rPr lang="en-US"/>
              <a:t>7</a:t>
            </a:r>
          </a:p>
        </p:txBody>
      </p:sp>
      <p:sp>
        <p:nvSpPr>
          <p:cNvPr id="3" name="Text Placeholder 2">
            <a:extLst>
              <a:ext uri="{FF2B5EF4-FFF2-40B4-BE49-F238E27FC236}">
                <a16:creationId xmlns:a16="http://schemas.microsoft.com/office/drawing/2014/main" id="{28F549C6-2C2D-41EF-8D3A-5B36A9CA80F9}"/>
              </a:ext>
            </a:extLst>
          </p:cNvPr>
          <p:cNvSpPr>
            <a:spLocks noGrp="1"/>
          </p:cNvSpPr>
          <p:nvPr>
            <p:ph type="body" sz="quarter" idx="11"/>
          </p:nvPr>
        </p:nvSpPr>
        <p:spPr/>
        <p:txBody>
          <a:bodyPr/>
          <a:lstStyle/>
          <a:p>
            <a:r>
              <a:rPr lang="en-US" dirty="0"/>
              <a:t>Monitor introduction progress</a:t>
            </a:r>
          </a:p>
        </p:txBody>
      </p:sp>
      <p:sp>
        <p:nvSpPr>
          <p:cNvPr id="4" name="Text Placeholder 3">
            <a:extLst>
              <a:ext uri="{FF2B5EF4-FFF2-40B4-BE49-F238E27FC236}">
                <a16:creationId xmlns:a16="http://schemas.microsoft.com/office/drawing/2014/main" id="{5BB9A382-6139-4F0A-B9A6-93DFE7B827CC}"/>
              </a:ext>
            </a:extLst>
          </p:cNvPr>
          <p:cNvSpPr>
            <a:spLocks noGrp="1"/>
          </p:cNvSpPr>
          <p:nvPr>
            <p:ph type="body" sz="quarter" idx="12"/>
          </p:nvPr>
        </p:nvSpPr>
        <p:spPr/>
        <p:txBody>
          <a:bodyPr>
            <a:normAutofit lnSpcReduction="10000"/>
          </a:bodyPr>
          <a:lstStyle/>
          <a:p>
            <a:r>
              <a:rPr lang="en-US"/>
              <a:t>Considerations</a:t>
            </a:r>
          </a:p>
        </p:txBody>
      </p:sp>
      <p:graphicFrame>
        <p:nvGraphicFramePr>
          <p:cNvPr id="8" name="Table 7">
            <a:extLst>
              <a:ext uri="{FF2B5EF4-FFF2-40B4-BE49-F238E27FC236}">
                <a16:creationId xmlns:a16="http://schemas.microsoft.com/office/drawing/2014/main" id="{95AB1F1D-72D9-436A-A848-D1E00C5921F5}"/>
              </a:ext>
            </a:extLst>
          </p:cNvPr>
          <p:cNvGraphicFramePr>
            <a:graphicFrameLocks noGrp="1"/>
          </p:cNvGraphicFramePr>
          <p:nvPr>
            <p:extLst>
              <p:ext uri="{D42A27DB-BD31-4B8C-83A1-F6EECF244321}">
                <p14:modId xmlns:p14="http://schemas.microsoft.com/office/powerpoint/2010/main" val="1042118693"/>
              </p:ext>
            </p:extLst>
          </p:nvPr>
        </p:nvGraphicFramePr>
        <p:xfrm>
          <a:off x="369636" y="1315606"/>
          <a:ext cx="11217463" cy="4876800"/>
        </p:xfrm>
        <a:graphic>
          <a:graphicData uri="http://schemas.openxmlformats.org/drawingml/2006/table">
            <a:tbl>
              <a:tblPr firstRow="1" firstCol="1" bandRow="1"/>
              <a:tblGrid>
                <a:gridCol w="3987211">
                  <a:extLst>
                    <a:ext uri="{9D8B030D-6E8A-4147-A177-3AD203B41FA5}">
                      <a16:colId xmlns:a16="http://schemas.microsoft.com/office/drawing/2014/main" val="4124153040"/>
                    </a:ext>
                  </a:extLst>
                </a:gridCol>
                <a:gridCol w="3539266">
                  <a:extLst>
                    <a:ext uri="{9D8B030D-6E8A-4147-A177-3AD203B41FA5}">
                      <a16:colId xmlns:a16="http://schemas.microsoft.com/office/drawing/2014/main" val="2055401589"/>
                    </a:ext>
                  </a:extLst>
                </a:gridCol>
                <a:gridCol w="3690986">
                  <a:extLst>
                    <a:ext uri="{9D8B030D-6E8A-4147-A177-3AD203B41FA5}">
                      <a16:colId xmlns:a16="http://schemas.microsoft.com/office/drawing/2014/main" val="2350870054"/>
                    </a:ext>
                  </a:extLst>
                </a:gridCol>
              </a:tblGrid>
              <a:tr h="427866">
                <a:tc>
                  <a:txBody>
                    <a:bodyPr/>
                    <a:lstStyle/>
                    <a:p>
                      <a:pPr marL="0" marR="0">
                        <a:spcBef>
                          <a:spcPts val="0"/>
                        </a:spcBef>
                        <a:spcAft>
                          <a:spcPts val="0"/>
                        </a:spcAft>
                      </a:pPr>
                      <a:r>
                        <a:rPr lang="en-US" sz="1600" b="1" i="0" dirty="0">
                          <a:solidFill>
                            <a:srgbClr val="000000"/>
                          </a:solidFill>
                          <a:effectLst/>
                          <a:latin typeface="Calibri"/>
                          <a:ea typeface="MS Mincho"/>
                          <a:cs typeface="Times New Roman"/>
                        </a:rPr>
                        <a:t>Example introduction process milestones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r>
                        <a:rPr lang="en-US" sz="1600" b="1" i="0" dirty="0">
                          <a:solidFill>
                            <a:srgbClr val="000000"/>
                          </a:solidFill>
                          <a:effectLst/>
                          <a:latin typeface="Calibri"/>
                          <a:ea typeface="MS Mincho"/>
                          <a:cs typeface="Times New Roman"/>
                        </a:rPr>
                        <a:t>Example introduction scale-up milestones </a:t>
                      </a:r>
                      <a:endParaRPr lang="en-US" sz="16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r>
                        <a:rPr lang="en-US" sz="1600" b="1" i="0" dirty="0">
                          <a:solidFill>
                            <a:srgbClr val="000000"/>
                          </a:solidFill>
                          <a:effectLst/>
                          <a:latin typeface="Calibri"/>
                          <a:ea typeface="MS Mincho"/>
                          <a:cs typeface="Times New Roman"/>
                        </a:rPr>
                        <a:t>Example of learning questions</a:t>
                      </a:r>
                      <a:endParaRPr lang="en-US" sz="1600" i="0" dirty="0">
                        <a:effectLst/>
                        <a:latin typeface="Calibri"/>
                        <a:ea typeface="Calibri" panose="020F0502020204030204" pitchFamily="34" charset="0"/>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52536801"/>
                  </a:ext>
                </a:extLst>
              </a:tr>
              <a:tr h="3850796">
                <a:tc>
                  <a:txBody>
                    <a:bodyPr/>
                    <a:lstStyle/>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Costed introduction and scale-up plan for hormonal IUD is developed</a:t>
                      </a:r>
                      <a:endParaRPr lang="en-US" sz="1600" dirty="0">
                        <a:effectLst/>
                        <a:latin typeface="Calibri"/>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Percent of costed introduction and scale-up plan funded</a:t>
                      </a:r>
                      <a:endParaRPr lang="en-US" sz="1600" dirty="0">
                        <a:effectLst/>
                        <a:latin typeface="Calibri"/>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Hormonal IUD is included on EML </a:t>
                      </a:r>
                      <a:endParaRPr lang="en-US" sz="1600" dirty="0">
                        <a:effectLst/>
                        <a:latin typeface="Calibri" panose="020F0502020204030204" pitchFamily="34" charset="0"/>
                        <a:ea typeface="MS Mincho"/>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Hormonal IUD is registered</a:t>
                      </a:r>
                      <a:endParaRPr lang="en-US" sz="1600" dirty="0">
                        <a:effectLst/>
                        <a:latin typeface="Calibri"/>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Hormonal IUD is integrated into the national quantification and procurement processes</a:t>
                      </a:r>
                      <a:endParaRPr lang="en-US" sz="1600" dirty="0">
                        <a:effectLst/>
                        <a:latin typeface="Calibri"/>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Hormonal IUD is integrated into national logistics management information systems (LMIS)</a:t>
                      </a:r>
                      <a:endParaRPr lang="en-US" sz="1600" dirty="0">
                        <a:effectLst/>
                        <a:latin typeface="Calibri"/>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Hormonal IUD is integrated into national health management information systems (HMIS)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Hormonal IUD in included in pre-service and in-service FP training guidelines and curricula</a:t>
                      </a:r>
                      <a:endParaRPr lang="en-US" sz="1600" dirty="0">
                        <a:effectLst/>
                        <a:latin typeface="Calibri"/>
                        <a:ea typeface="Calibri" panose="020F0502020204030204" pitchFamily="34" charset="0"/>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Percent of targeted facilities with at least</a:t>
                      </a:r>
                      <a:r>
                        <a:rPr lang="en-US" sz="1600" baseline="0" dirty="0">
                          <a:solidFill>
                            <a:srgbClr val="000000"/>
                          </a:solidFill>
                          <a:effectLst/>
                          <a:latin typeface="Calibri"/>
                          <a:ea typeface="MS Mincho"/>
                          <a:cs typeface="Times New Roman"/>
                        </a:rPr>
                        <a:t> one</a:t>
                      </a:r>
                      <a:r>
                        <a:rPr lang="en-US" sz="1600" dirty="0">
                          <a:solidFill>
                            <a:srgbClr val="000000"/>
                          </a:solidFill>
                          <a:effectLst/>
                          <a:latin typeface="Calibri"/>
                          <a:ea typeface="MS Mincho"/>
                          <a:cs typeface="Times New Roman"/>
                        </a:rPr>
                        <a:t> trained health care worker</a:t>
                      </a:r>
                      <a:endParaRPr lang="en-US" sz="1600" dirty="0">
                        <a:effectLst/>
                        <a:latin typeface="Calibri"/>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Number of hormonal IUD units provided to clients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Calibri"/>
                          <a:ea typeface="MS Mincho"/>
                          <a:cs typeface="Times New Roman"/>
                        </a:rPr>
                        <a:t>Per</a:t>
                      </a:r>
                      <a:r>
                        <a:rPr lang="en-US" sz="1600" dirty="0">
                          <a:solidFill>
                            <a:schemeClr val="tx1"/>
                          </a:solidFill>
                          <a:effectLst/>
                          <a:latin typeface="Calibri"/>
                          <a:ea typeface="MS Mincho"/>
                          <a:cs typeface="Times New Roman"/>
                        </a:rPr>
                        <a:t>cent of facilities with at</a:t>
                      </a:r>
                      <a:r>
                        <a:rPr lang="en-US" sz="1600" baseline="0" dirty="0">
                          <a:solidFill>
                            <a:schemeClr val="tx1"/>
                          </a:solidFill>
                          <a:effectLst/>
                          <a:latin typeface="Calibri"/>
                          <a:ea typeface="MS Mincho"/>
                          <a:cs typeface="Times New Roman"/>
                        </a:rPr>
                        <a:t> least one </a:t>
                      </a:r>
                      <a:r>
                        <a:rPr lang="en-US" sz="1600" dirty="0">
                          <a:solidFill>
                            <a:schemeClr val="tx1"/>
                          </a:solidFill>
                          <a:effectLst/>
                          <a:latin typeface="Calibri"/>
                          <a:ea typeface="MS Mincho"/>
                          <a:cs typeface="Times New Roman"/>
                        </a:rPr>
                        <a:t>trained health worker that are active facilities (provided at least one hormonal IUD unit in the last month or quarter)</a:t>
                      </a:r>
                      <a:endParaRPr lang="en-US" sz="1600" dirty="0">
                        <a:solidFill>
                          <a:schemeClr val="tx1"/>
                        </a:solidFill>
                        <a:effectLst/>
                        <a:latin typeface="Calibri"/>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600" dirty="0">
                          <a:solidFill>
                            <a:schemeClr val="tx1"/>
                          </a:solidFill>
                          <a:effectLst/>
                          <a:latin typeface="Calibri"/>
                          <a:ea typeface="MS Mincho"/>
                          <a:cs typeface="Times New Roman"/>
                        </a:rPr>
                        <a:t>Percent of facilities with at least</a:t>
                      </a:r>
                      <a:r>
                        <a:rPr lang="en-US" sz="1600" baseline="0" dirty="0">
                          <a:solidFill>
                            <a:schemeClr val="tx1"/>
                          </a:solidFill>
                          <a:effectLst/>
                          <a:latin typeface="Calibri"/>
                          <a:ea typeface="MS Mincho"/>
                          <a:cs typeface="Times New Roman"/>
                        </a:rPr>
                        <a:t> one </a:t>
                      </a:r>
                      <a:r>
                        <a:rPr lang="en-US" sz="1600" dirty="0">
                          <a:solidFill>
                            <a:schemeClr val="tx1"/>
                          </a:solidFill>
                          <a:effectLst/>
                          <a:latin typeface="Calibri"/>
                          <a:ea typeface="MS Mincho"/>
                          <a:cs typeface="Times New Roman"/>
                        </a:rPr>
                        <a:t> trained health worker that are stocked with hormonal IUD (stock on hand at</a:t>
                      </a:r>
                      <a:r>
                        <a:rPr lang="en-US" sz="1600" dirty="0">
                          <a:solidFill>
                            <a:srgbClr val="000000"/>
                          </a:solidFill>
                          <a:effectLst/>
                          <a:latin typeface="Calibri"/>
                          <a:ea typeface="MS Mincho"/>
                          <a:cs typeface="Times New Roman"/>
                        </a:rPr>
                        <a:t> end of month)</a:t>
                      </a:r>
                      <a:endParaRPr lang="en-US" sz="1600" dirty="0">
                        <a:effectLst/>
                        <a:latin typeface="Calibri"/>
                        <a:ea typeface="Calibri" panose="020F0502020204030204" pitchFamily="34" charset="0"/>
                        <a:cs typeface="Times New Roman"/>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457200" indent="-457200" algn="l" fontAlgn="ctr">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What are the profiles of clients who will potentially use this method?</a:t>
                      </a:r>
                    </a:p>
                    <a:p>
                      <a:pPr marL="457200" marR="0" lvl="0" indent="-45720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a:solidFill>
                            <a:srgbClr val="000000"/>
                          </a:solidFill>
                          <a:effectLst/>
                          <a:latin typeface="Calibri" panose="020F0502020204030204" pitchFamily="34" charset="0"/>
                        </a:rPr>
                        <a:t>Will introduction of the hormonal IUD help reach new FP users?</a:t>
                      </a:r>
                    </a:p>
                    <a:p>
                      <a:pPr marL="457200" indent="-457200" algn="l" fontAlgn="ctr">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What specific attributes of the method do users find acceptable and unacceptable? </a:t>
                      </a:r>
                    </a:p>
                    <a:p>
                      <a:pPr marL="457200" indent="-457200" algn="l" fontAlgn="ctr">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What are health care providers' perceptions of and experiences with the hormonal IUD? </a:t>
                      </a:r>
                    </a:p>
                    <a:p>
                      <a:pPr marL="457200" indent="-457200" algn="l" fontAlgn="ctr">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To what extent is the hormonal IUD cost-effective compared to other LARCs?</a:t>
                      </a:r>
                    </a:p>
                    <a:p>
                      <a:pPr marL="342900" marR="0" lvl="0" indent="-342900">
                        <a:spcBef>
                          <a:spcPts val="0"/>
                        </a:spcBef>
                        <a:spcAft>
                          <a:spcPts val="0"/>
                        </a:spcAft>
                        <a:buFont typeface="Symbol" panose="05050102010706020507" pitchFamily="18" charset="2"/>
                        <a:buChar char=""/>
                      </a:pPr>
                      <a:endParaRPr lang="en-US" sz="1600" dirty="0">
                        <a:effectLst/>
                        <a:latin typeface="Calibri"/>
                        <a:ea typeface="Calibri" panose="020F0502020204030204" pitchFamily="34" charset="0"/>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05943200"/>
                  </a:ext>
                </a:extLst>
              </a:tr>
            </a:tbl>
          </a:graphicData>
        </a:graphic>
      </p:graphicFrame>
      <p:sp>
        <p:nvSpPr>
          <p:cNvPr id="6" name="TextBox 5">
            <a:extLst>
              <a:ext uri="{FF2B5EF4-FFF2-40B4-BE49-F238E27FC236}">
                <a16:creationId xmlns:a16="http://schemas.microsoft.com/office/drawing/2014/main" id="{EC0FF9D9-F716-4CB4-8869-79BDE4068230}"/>
              </a:ext>
            </a:extLst>
          </p:cNvPr>
          <p:cNvSpPr txBox="1"/>
          <p:nvPr/>
        </p:nvSpPr>
        <p:spPr>
          <a:xfrm>
            <a:off x="6220581" y="5219228"/>
            <a:ext cx="4152451" cy="646331"/>
          </a:xfrm>
          <a:prstGeom prst="rect">
            <a:avLst/>
          </a:prstGeom>
          <a:solidFill>
            <a:schemeClr val="tx2">
              <a:lumMod val="60000"/>
              <a:lumOff val="40000"/>
            </a:schemeClr>
          </a:solidFill>
        </p:spPr>
        <p:txBody>
          <a:bodyPr wrap="square" rtlCol="0">
            <a:spAutoFit/>
          </a:bodyPr>
          <a:lstStyle/>
          <a:p>
            <a:pPr algn="ctr"/>
            <a:r>
              <a:rPr lang="en-US" dirty="0"/>
              <a:t>For additional guidance, contact: </a:t>
            </a:r>
            <a:r>
              <a:rPr lang="en-US" b="1" i="0" u="none" strike="noStrike" dirty="0">
                <a:solidFill>
                  <a:srgbClr val="FFFFFF"/>
                </a:solidFill>
                <a:effectLst/>
                <a:hlinkClick r:id="rId2"/>
              </a:rPr>
              <a:t>info@hormonaliud.org</a:t>
            </a:r>
            <a:endParaRPr lang="en-US" b="1" i="0" dirty="0">
              <a:solidFill>
                <a:srgbClr val="000000"/>
              </a:solidFill>
              <a:effectLst/>
            </a:endParaRPr>
          </a:p>
        </p:txBody>
      </p:sp>
      <p:pic>
        <p:nvPicPr>
          <p:cNvPr id="7" name="Graphic 6" descr="Line arrow: Straight outline">
            <a:extLst>
              <a:ext uri="{FF2B5EF4-FFF2-40B4-BE49-F238E27FC236}">
                <a16:creationId xmlns:a16="http://schemas.microsoft.com/office/drawing/2014/main" id="{0EEE8400-A0E5-4695-BDD8-32D18D11EABF}"/>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444"/>
          <a:stretch/>
        </p:blipFill>
        <p:spPr>
          <a:xfrm rot="10800000">
            <a:off x="5633720" y="5085193"/>
            <a:ext cx="462280" cy="914400"/>
          </a:xfrm>
          <a:prstGeom prst="rect">
            <a:avLst/>
          </a:prstGeom>
        </p:spPr>
      </p:pic>
      <p:sp>
        <p:nvSpPr>
          <p:cNvPr id="9" name="Rectangle 8">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5436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4F88EE-203E-466E-8AD9-82E60322CA9B}"/>
              </a:ext>
            </a:extLst>
          </p:cNvPr>
          <p:cNvSpPr>
            <a:spLocks noGrp="1"/>
          </p:cNvSpPr>
          <p:nvPr>
            <p:ph type="body" sz="quarter" idx="10"/>
          </p:nvPr>
        </p:nvSpPr>
        <p:spPr/>
        <p:txBody>
          <a:bodyPr>
            <a:noAutofit/>
          </a:bodyPr>
          <a:lstStyle/>
          <a:p>
            <a:r>
              <a:rPr lang="en-US"/>
              <a:t>7</a:t>
            </a:r>
          </a:p>
        </p:txBody>
      </p:sp>
      <p:sp>
        <p:nvSpPr>
          <p:cNvPr id="4" name="Text Placeholder 3">
            <a:extLst>
              <a:ext uri="{FF2B5EF4-FFF2-40B4-BE49-F238E27FC236}">
                <a16:creationId xmlns:a16="http://schemas.microsoft.com/office/drawing/2014/main" id="{281DE19D-88AF-4D4A-B665-5E74EA702476}"/>
              </a:ext>
            </a:extLst>
          </p:cNvPr>
          <p:cNvSpPr>
            <a:spLocks noGrp="1"/>
          </p:cNvSpPr>
          <p:nvPr>
            <p:ph type="body" sz="quarter" idx="12"/>
          </p:nvPr>
        </p:nvSpPr>
        <p:spPr>
          <a:xfrm>
            <a:off x="1856232" y="1170432"/>
            <a:ext cx="3798736" cy="390814"/>
          </a:xfrm>
        </p:spPr>
        <p:txBody>
          <a:bodyPr>
            <a:normAutofit lnSpcReduction="10000"/>
          </a:bodyPr>
          <a:lstStyle/>
          <a:p>
            <a:r>
              <a:rPr lang="en-US"/>
              <a:t>Checklist</a:t>
            </a:r>
          </a:p>
        </p:txBody>
      </p:sp>
      <p:pic>
        <p:nvPicPr>
          <p:cNvPr id="12" name="Graphic 11" descr="Checkmark outline">
            <a:extLst>
              <a:ext uri="{FF2B5EF4-FFF2-40B4-BE49-F238E27FC236}">
                <a16:creationId xmlns:a16="http://schemas.microsoft.com/office/drawing/2014/main" id="{88107C75-8F24-413D-AA35-A5B45BF880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3" y="1670017"/>
            <a:ext cx="406400" cy="406400"/>
          </a:xfrm>
          <a:prstGeom prst="rect">
            <a:avLst/>
          </a:prstGeom>
        </p:spPr>
      </p:pic>
      <p:sp>
        <p:nvSpPr>
          <p:cNvPr id="13" name="Rectangle 12">
            <a:extLst>
              <a:ext uri="{FF2B5EF4-FFF2-40B4-BE49-F238E27FC236}">
                <a16:creationId xmlns:a16="http://schemas.microsoft.com/office/drawing/2014/main" id="{C0885B79-0C24-4FD8-9935-3F8552A1E3FC}"/>
              </a:ext>
            </a:extLst>
          </p:cNvPr>
          <p:cNvSpPr/>
          <p:nvPr/>
        </p:nvSpPr>
        <p:spPr>
          <a:xfrm>
            <a:off x="2444750" y="2224254"/>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4BDD80E-9C01-4A02-ACF8-DA6D5A51F240}"/>
              </a:ext>
            </a:extLst>
          </p:cNvPr>
          <p:cNvSpPr txBox="1"/>
          <p:nvPr/>
        </p:nvSpPr>
        <p:spPr>
          <a:xfrm>
            <a:off x="2425823" y="1663324"/>
            <a:ext cx="7302499" cy="392159"/>
          </a:xfrm>
          <a:prstGeom prst="rect">
            <a:avLst/>
          </a:prstGeom>
          <a:noFill/>
        </p:spPr>
        <p:txBody>
          <a:bodyPr wrap="square">
            <a:spAutoFit/>
          </a:bodyPr>
          <a:lstStyle/>
          <a:p>
            <a:pPr marR="0" lvl="0">
              <a:lnSpc>
                <a:spcPct val="115000"/>
              </a:lnSpc>
              <a:spcBef>
                <a:spcPts val="0"/>
              </a:spcBef>
              <a:spcAft>
                <a:spcPts val="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Align on a process for how introduction progress will be tracked</a:t>
            </a:r>
          </a:p>
        </p:txBody>
      </p:sp>
      <p:pic>
        <p:nvPicPr>
          <p:cNvPr id="15" name="Graphic 14" descr="Checkmark outline">
            <a:extLst>
              <a:ext uri="{FF2B5EF4-FFF2-40B4-BE49-F238E27FC236}">
                <a16:creationId xmlns:a16="http://schemas.microsoft.com/office/drawing/2014/main" id="{5A627D5F-4D51-4FAA-8EEA-6ED1C7AB651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2" y="2480594"/>
            <a:ext cx="406400" cy="406400"/>
          </a:xfrm>
          <a:prstGeom prst="rect">
            <a:avLst/>
          </a:prstGeom>
        </p:spPr>
      </p:pic>
      <p:sp>
        <p:nvSpPr>
          <p:cNvPr id="16" name="Rectangle 15">
            <a:extLst>
              <a:ext uri="{FF2B5EF4-FFF2-40B4-BE49-F238E27FC236}">
                <a16:creationId xmlns:a16="http://schemas.microsoft.com/office/drawing/2014/main" id="{D8A0CF88-1FCD-4ED2-A661-5E700196571F}"/>
              </a:ext>
            </a:extLst>
          </p:cNvPr>
          <p:cNvSpPr/>
          <p:nvPr/>
        </p:nvSpPr>
        <p:spPr>
          <a:xfrm>
            <a:off x="2425822" y="3221222"/>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97D3FF6-A184-45DC-B5B4-8BB7F77DE2F5}"/>
              </a:ext>
            </a:extLst>
          </p:cNvPr>
          <p:cNvSpPr txBox="1"/>
          <p:nvPr/>
        </p:nvSpPr>
        <p:spPr>
          <a:xfrm>
            <a:off x="2425822" y="2395451"/>
            <a:ext cx="7302499" cy="710707"/>
          </a:xfrm>
          <a:prstGeom prst="rect">
            <a:avLst/>
          </a:prstGeom>
          <a:noFill/>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Decide on process and scale-up milestones and who will be responsible for gathering relevant data</a:t>
            </a:r>
          </a:p>
        </p:txBody>
      </p:sp>
      <p:sp>
        <p:nvSpPr>
          <p:cNvPr id="21" name="Text Placeholder 2">
            <a:extLst>
              <a:ext uri="{FF2B5EF4-FFF2-40B4-BE49-F238E27FC236}">
                <a16:creationId xmlns:a16="http://schemas.microsoft.com/office/drawing/2014/main" id="{369C0755-5C53-4FA7-8F1D-37602B2EA418}"/>
              </a:ext>
            </a:extLst>
          </p:cNvPr>
          <p:cNvSpPr>
            <a:spLocks noGrp="1"/>
          </p:cNvSpPr>
          <p:nvPr>
            <p:ph type="body" sz="quarter" idx="11"/>
          </p:nvPr>
        </p:nvSpPr>
        <p:spPr>
          <a:xfrm>
            <a:off x="829249" y="150270"/>
            <a:ext cx="11019333" cy="390506"/>
          </a:xfrm>
        </p:spPr>
        <p:txBody>
          <a:bodyPr/>
          <a:lstStyle/>
          <a:p>
            <a:r>
              <a:rPr lang="en-US" dirty="0"/>
              <a:t>Monitor introduction progress</a:t>
            </a:r>
          </a:p>
        </p:txBody>
      </p:sp>
      <p:sp>
        <p:nvSpPr>
          <p:cNvPr id="18" name="TextBox 17">
            <a:extLst>
              <a:ext uri="{FF2B5EF4-FFF2-40B4-BE49-F238E27FC236}">
                <a16:creationId xmlns:a16="http://schemas.microsoft.com/office/drawing/2014/main" id="{B8BBAE45-80F1-495D-A6E7-BAB783D8CCDF}"/>
              </a:ext>
            </a:extLst>
          </p:cNvPr>
          <p:cNvSpPr txBox="1"/>
          <p:nvPr/>
        </p:nvSpPr>
        <p:spPr>
          <a:xfrm>
            <a:off x="2425820" y="3394980"/>
            <a:ext cx="7302500" cy="392159"/>
          </a:xfrm>
          <a:prstGeom prst="rect">
            <a:avLst/>
          </a:prstGeom>
          <a:noFill/>
        </p:spPr>
        <p:txBody>
          <a:bodyPr wrap="square">
            <a:spAutoFit/>
          </a:bodyPr>
          <a:lstStyle/>
          <a:p>
            <a:pPr marR="0" lvl="0">
              <a:lnSpc>
                <a:spcPct val="115000"/>
              </a:lnSpc>
              <a:spcBef>
                <a:spcPts val="0"/>
              </a:spcBef>
              <a:spcAft>
                <a:spcPts val="1000"/>
              </a:spcAft>
            </a:pPr>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Tailor a country-specific research agenda to identify evaluation questions</a:t>
            </a:r>
            <a:endParaRPr 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19" name="Graphic 18" descr="Checkmark outline">
            <a:extLst>
              <a:ext uri="{FF2B5EF4-FFF2-40B4-BE49-F238E27FC236}">
                <a16:creationId xmlns:a16="http://schemas.microsoft.com/office/drawing/2014/main" id="{60B05E86-FC60-4136-89E7-6D86C71F72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2" y="3307135"/>
            <a:ext cx="406400" cy="406400"/>
          </a:xfrm>
          <a:prstGeom prst="rect">
            <a:avLst/>
          </a:prstGeom>
        </p:spPr>
      </p:pic>
      <p:sp>
        <p:nvSpPr>
          <p:cNvPr id="20" name="Rectangle 19">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75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165DA-7507-4562-84A3-03FDE1D89B9C}"/>
              </a:ext>
            </a:extLst>
          </p:cNvPr>
          <p:cNvSpPr>
            <a:spLocks noGrp="1"/>
          </p:cNvSpPr>
          <p:nvPr>
            <p:ph type="body" sz="quarter" idx="10"/>
          </p:nvPr>
        </p:nvSpPr>
        <p:spPr/>
        <p:txBody>
          <a:bodyPr>
            <a:noAutofit/>
          </a:bodyPr>
          <a:lstStyle/>
          <a:p>
            <a:r>
              <a:rPr lang="en-US"/>
              <a:t>7</a:t>
            </a:r>
          </a:p>
        </p:txBody>
      </p:sp>
      <p:sp>
        <p:nvSpPr>
          <p:cNvPr id="3" name="Text Placeholder 2">
            <a:extLst>
              <a:ext uri="{FF2B5EF4-FFF2-40B4-BE49-F238E27FC236}">
                <a16:creationId xmlns:a16="http://schemas.microsoft.com/office/drawing/2014/main" id="{BC55FB1C-0C25-48D0-A66C-C8051753F725}"/>
              </a:ext>
            </a:extLst>
          </p:cNvPr>
          <p:cNvSpPr>
            <a:spLocks noGrp="1"/>
          </p:cNvSpPr>
          <p:nvPr>
            <p:ph type="body" sz="quarter" idx="11"/>
          </p:nvPr>
        </p:nvSpPr>
        <p:spPr/>
        <p:txBody>
          <a:bodyPr/>
          <a:lstStyle/>
          <a:p>
            <a:r>
              <a:rPr lang="en-US" dirty="0"/>
              <a:t>Monitor introduction progress</a:t>
            </a:r>
          </a:p>
        </p:txBody>
      </p:sp>
      <p:sp>
        <p:nvSpPr>
          <p:cNvPr id="4" name="Text Placeholder 3">
            <a:extLst>
              <a:ext uri="{FF2B5EF4-FFF2-40B4-BE49-F238E27FC236}">
                <a16:creationId xmlns:a16="http://schemas.microsoft.com/office/drawing/2014/main" id="{D16CCE27-1FE8-4111-8AA8-7F457D9ADEA9}"/>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709B64A1-3562-4D9D-9683-30CCD1C3E11D}"/>
              </a:ext>
            </a:extLst>
          </p:cNvPr>
          <p:cNvSpPr/>
          <p:nvPr/>
        </p:nvSpPr>
        <p:spPr>
          <a:xfrm>
            <a:off x="272722" y="2151947"/>
            <a:ext cx="4690872" cy="1200329"/>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1. </a:t>
            </a:r>
          </a:p>
          <a:p>
            <a:endParaRPr lang="en-US" dirty="0">
              <a:solidFill>
                <a:prstClr val="black"/>
              </a:solidFill>
              <a:latin typeface="Calibri" panose="020F0502020204030204"/>
            </a:endParaRPr>
          </a:p>
          <a:p>
            <a:r>
              <a:rPr lang="en-US" dirty="0">
                <a:solidFill>
                  <a:prstClr val="black"/>
                </a:solidFill>
                <a:latin typeface="Calibri" panose="020F0502020204030204"/>
              </a:rPr>
              <a:t>What process and scale-up milestones should be tracked?</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795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165DA-7507-4562-84A3-03FDE1D89B9C}"/>
              </a:ext>
            </a:extLst>
          </p:cNvPr>
          <p:cNvSpPr>
            <a:spLocks noGrp="1"/>
          </p:cNvSpPr>
          <p:nvPr>
            <p:ph type="body" sz="quarter" idx="10"/>
          </p:nvPr>
        </p:nvSpPr>
        <p:spPr/>
        <p:txBody>
          <a:bodyPr>
            <a:noAutofit/>
          </a:bodyPr>
          <a:lstStyle/>
          <a:p>
            <a:r>
              <a:rPr lang="en-US"/>
              <a:t>7</a:t>
            </a:r>
          </a:p>
        </p:txBody>
      </p:sp>
      <p:sp>
        <p:nvSpPr>
          <p:cNvPr id="3" name="Text Placeholder 2">
            <a:extLst>
              <a:ext uri="{FF2B5EF4-FFF2-40B4-BE49-F238E27FC236}">
                <a16:creationId xmlns:a16="http://schemas.microsoft.com/office/drawing/2014/main" id="{BC55FB1C-0C25-48D0-A66C-C8051753F725}"/>
              </a:ext>
            </a:extLst>
          </p:cNvPr>
          <p:cNvSpPr>
            <a:spLocks noGrp="1"/>
          </p:cNvSpPr>
          <p:nvPr>
            <p:ph type="body" sz="quarter" idx="11"/>
          </p:nvPr>
        </p:nvSpPr>
        <p:spPr/>
        <p:txBody>
          <a:bodyPr/>
          <a:lstStyle/>
          <a:p>
            <a:r>
              <a:rPr lang="en-US" dirty="0"/>
              <a:t>Monitor introduction progress</a:t>
            </a:r>
          </a:p>
        </p:txBody>
      </p:sp>
      <p:sp>
        <p:nvSpPr>
          <p:cNvPr id="4" name="Text Placeholder 3">
            <a:extLst>
              <a:ext uri="{FF2B5EF4-FFF2-40B4-BE49-F238E27FC236}">
                <a16:creationId xmlns:a16="http://schemas.microsoft.com/office/drawing/2014/main" id="{D16CCE27-1FE8-4111-8AA8-7F457D9ADEA9}"/>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709B64A1-3562-4D9D-9683-30CCD1C3E11D}"/>
              </a:ext>
            </a:extLst>
          </p:cNvPr>
          <p:cNvSpPr/>
          <p:nvPr/>
        </p:nvSpPr>
        <p:spPr>
          <a:xfrm>
            <a:off x="272722" y="2151947"/>
            <a:ext cx="4690872" cy="923330"/>
          </a:xfrm>
          <a:prstGeom prst="rect">
            <a:avLst/>
          </a:prstGeom>
        </p:spPr>
        <p:txBody>
          <a:bodyPr wrap="square">
            <a:spAutoFit/>
          </a:bodyPr>
          <a:lstStyle/>
          <a:p>
            <a:r>
              <a:rPr lang="en-US" b="1">
                <a:solidFill>
                  <a:srgbClr val="000000"/>
                </a:solidFill>
                <a:ea typeface="Calibri" panose="020F0502020204030204" pitchFamily="34" charset="0"/>
                <a:cs typeface="Times New Roman" panose="02020603050405020304" pitchFamily="18" charset="0"/>
              </a:rPr>
              <a:t>Question 2. </a:t>
            </a:r>
          </a:p>
          <a:p>
            <a:endParaRPr lang="en-US">
              <a:solidFill>
                <a:prstClr val="black"/>
              </a:solidFill>
              <a:latin typeface="Calibri" panose="020F0502020204030204"/>
            </a:endParaRPr>
          </a:p>
          <a:p>
            <a:r>
              <a:rPr lang="en-US">
                <a:solidFill>
                  <a:prstClr val="black"/>
                </a:solidFill>
                <a:latin typeface="Calibri" panose="020F0502020204030204"/>
              </a:rPr>
              <a:t>How will introduction progress be monitored?</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6556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165DA-7507-4562-84A3-03FDE1D89B9C}"/>
              </a:ext>
            </a:extLst>
          </p:cNvPr>
          <p:cNvSpPr>
            <a:spLocks noGrp="1"/>
          </p:cNvSpPr>
          <p:nvPr>
            <p:ph type="body" sz="quarter" idx="10"/>
          </p:nvPr>
        </p:nvSpPr>
        <p:spPr/>
        <p:txBody>
          <a:bodyPr>
            <a:noAutofit/>
          </a:bodyPr>
          <a:lstStyle/>
          <a:p>
            <a:r>
              <a:rPr lang="en-US"/>
              <a:t>7</a:t>
            </a:r>
          </a:p>
        </p:txBody>
      </p:sp>
      <p:sp>
        <p:nvSpPr>
          <p:cNvPr id="3" name="Text Placeholder 2">
            <a:extLst>
              <a:ext uri="{FF2B5EF4-FFF2-40B4-BE49-F238E27FC236}">
                <a16:creationId xmlns:a16="http://schemas.microsoft.com/office/drawing/2014/main" id="{BC55FB1C-0C25-48D0-A66C-C8051753F725}"/>
              </a:ext>
            </a:extLst>
          </p:cNvPr>
          <p:cNvSpPr>
            <a:spLocks noGrp="1"/>
          </p:cNvSpPr>
          <p:nvPr>
            <p:ph type="body" sz="quarter" idx="11"/>
          </p:nvPr>
        </p:nvSpPr>
        <p:spPr/>
        <p:txBody>
          <a:bodyPr/>
          <a:lstStyle/>
          <a:p>
            <a:r>
              <a:rPr lang="en-US" dirty="0"/>
              <a:t>Monitor introduction progress</a:t>
            </a:r>
          </a:p>
        </p:txBody>
      </p:sp>
      <p:sp>
        <p:nvSpPr>
          <p:cNvPr id="4" name="Text Placeholder 3">
            <a:extLst>
              <a:ext uri="{FF2B5EF4-FFF2-40B4-BE49-F238E27FC236}">
                <a16:creationId xmlns:a16="http://schemas.microsoft.com/office/drawing/2014/main" id="{D16CCE27-1FE8-4111-8AA8-7F457D9ADEA9}"/>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709B64A1-3562-4D9D-9683-30CCD1C3E11D}"/>
              </a:ext>
            </a:extLst>
          </p:cNvPr>
          <p:cNvSpPr/>
          <p:nvPr/>
        </p:nvSpPr>
        <p:spPr>
          <a:xfrm>
            <a:off x="272722" y="2151947"/>
            <a:ext cx="4690872" cy="1200329"/>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2. </a:t>
            </a:r>
          </a:p>
          <a:p>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a:t>
            </a:r>
            <a:r>
              <a:rPr lang="en-US" dirty="0">
                <a:solidFill>
                  <a:prstClr val="black"/>
                </a:solidFill>
                <a:latin typeface="Calibri" panose="020F0502020204030204"/>
              </a:rPr>
              <a:t>research or evaluation questions are a priority at this time, if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any? </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0949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9C6F65-75BE-4AD7-94C0-A80C337FFF22}"/>
              </a:ext>
            </a:extLst>
          </p:cNvPr>
          <p:cNvSpPr>
            <a:spLocks noGrp="1"/>
          </p:cNvSpPr>
          <p:nvPr>
            <p:ph type="body" sz="quarter" idx="10"/>
          </p:nvPr>
        </p:nvSpPr>
        <p:spPr/>
        <p:txBody>
          <a:bodyPr/>
          <a:lstStyle/>
          <a:p>
            <a:r>
              <a:rPr lang="en-US"/>
              <a:t>8</a:t>
            </a:r>
          </a:p>
        </p:txBody>
      </p:sp>
      <p:sp>
        <p:nvSpPr>
          <p:cNvPr id="3" name="Title 2">
            <a:extLst>
              <a:ext uri="{FF2B5EF4-FFF2-40B4-BE49-F238E27FC236}">
                <a16:creationId xmlns:a16="http://schemas.microsoft.com/office/drawing/2014/main" id="{5F748AA2-128C-4084-8703-818A42842BC3}"/>
              </a:ext>
            </a:extLst>
          </p:cNvPr>
          <p:cNvSpPr>
            <a:spLocks noGrp="1"/>
          </p:cNvSpPr>
          <p:nvPr>
            <p:ph type="title"/>
          </p:nvPr>
        </p:nvSpPr>
        <p:spPr/>
        <p:txBody>
          <a:bodyPr/>
          <a:lstStyle/>
          <a:p>
            <a:r>
              <a:rPr lang="en-US"/>
              <a:t>Coordinate</a:t>
            </a:r>
          </a:p>
        </p:txBody>
      </p:sp>
      <p:sp>
        <p:nvSpPr>
          <p:cNvPr id="4" name="Text Placeholder 3">
            <a:extLst>
              <a:ext uri="{FF2B5EF4-FFF2-40B4-BE49-F238E27FC236}">
                <a16:creationId xmlns:a16="http://schemas.microsoft.com/office/drawing/2014/main" id="{EA5A45F0-4887-4E65-A3C5-750AA95BD3B8}"/>
              </a:ext>
            </a:extLst>
          </p:cNvPr>
          <p:cNvSpPr>
            <a:spLocks noGrp="1"/>
          </p:cNvSpPr>
          <p:nvPr>
            <p:ph type="body" sz="quarter" idx="11"/>
          </p:nvPr>
        </p:nvSpPr>
        <p:spPr>
          <a:xfrm>
            <a:off x="1827277" y="1481164"/>
            <a:ext cx="2327478" cy="390814"/>
          </a:xfrm>
        </p:spPr>
        <p:txBody>
          <a:bodyPr>
            <a:normAutofit lnSpcReduction="10000"/>
          </a:bodyPr>
          <a:lstStyle/>
          <a:p>
            <a:r>
              <a:rPr lang="en-US"/>
              <a:t>Considerations</a:t>
            </a:r>
          </a:p>
        </p:txBody>
      </p:sp>
      <p:pic>
        <p:nvPicPr>
          <p:cNvPr id="6"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444"/>
          <a:stretch/>
        </p:blipFill>
        <p:spPr>
          <a:xfrm rot="10800000">
            <a:off x="957578" y="1766185"/>
            <a:ext cx="462280" cy="914400"/>
          </a:xfrm>
          <a:prstGeom prst="rect">
            <a:avLst/>
          </a:prstGeom>
        </p:spPr>
      </p:pic>
      <p:sp>
        <p:nvSpPr>
          <p:cNvPr id="9" name="Rectangle 8">
            <a:extLst>
              <a:ext uri="{FF2B5EF4-FFF2-40B4-BE49-F238E27FC236}">
                <a16:creationId xmlns:a16="http://schemas.microsoft.com/office/drawing/2014/main" id="{AFFD2ED9-5F40-4983-9F4A-5275A67F9A49}"/>
              </a:ext>
            </a:extLst>
          </p:cNvPr>
          <p:cNvSpPr/>
          <p:nvPr/>
        </p:nvSpPr>
        <p:spPr>
          <a:xfrm>
            <a:off x="1432193" y="2034598"/>
            <a:ext cx="9540608" cy="3693319"/>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Close coordination before and during introduction is important. In order to ensure that introduction activities are organized and sequenced appropriately, Ministry of Health leaders should engage other country stakeholders such as other government departments (e.g. Ministry of Finance), donors, procurers, private sector and partners early on when developing introduction plans.</a:t>
            </a: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will be helpful to engage with private sector to determine: </a:t>
            </a:r>
          </a:p>
          <a:p>
            <a:pPr lvl="1"/>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hormonal IUD product will be available in public and private sectors,  understand pricing, and coordinate on how to prevent leakage</a:t>
            </a:r>
          </a:p>
          <a:p>
            <a:pPr lvl="1"/>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Determine if/how to coordinate on training, supervision, data collection, product distribution, etc. </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5512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3E432-0395-4E3E-8023-47E0E4043D9F}"/>
              </a:ext>
            </a:extLst>
          </p:cNvPr>
          <p:cNvSpPr>
            <a:spLocks noGrp="1"/>
          </p:cNvSpPr>
          <p:nvPr>
            <p:ph type="body" sz="quarter" idx="10"/>
          </p:nvPr>
        </p:nvSpPr>
        <p:spPr/>
        <p:txBody>
          <a:bodyPr>
            <a:noAutofit/>
          </a:bodyPr>
          <a:lstStyle/>
          <a:p>
            <a:r>
              <a:rPr lang="en-US" dirty="0"/>
              <a:t>8</a:t>
            </a:r>
          </a:p>
        </p:txBody>
      </p:sp>
      <p:sp>
        <p:nvSpPr>
          <p:cNvPr id="3" name="Text Placeholder 2">
            <a:extLst>
              <a:ext uri="{FF2B5EF4-FFF2-40B4-BE49-F238E27FC236}">
                <a16:creationId xmlns:a16="http://schemas.microsoft.com/office/drawing/2014/main" id="{28F549C6-2C2D-41EF-8D3A-5B36A9CA80F9}"/>
              </a:ext>
            </a:extLst>
          </p:cNvPr>
          <p:cNvSpPr>
            <a:spLocks noGrp="1"/>
          </p:cNvSpPr>
          <p:nvPr>
            <p:ph type="body" sz="quarter" idx="11"/>
          </p:nvPr>
        </p:nvSpPr>
        <p:spPr/>
        <p:txBody>
          <a:bodyPr/>
          <a:lstStyle/>
          <a:p>
            <a:r>
              <a:rPr lang="en-US" dirty="0"/>
              <a:t>Coordinate</a:t>
            </a:r>
          </a:p>
        </p:txBody>
      </p:sp>
      <p:sp>
        <p:nvSpPr>
          <p:cNvPr id="4" name="Text Placeholder 3">
            <a:extLst>
              <a:ext uri="{FF2B5EF4-FFF2-40B4-BE49-F238E27FC236}">
                <a16:creationId xmlns:a16="http://schemas.microsoft.com/office/drawing/2014/main" id="{5BB9A382-6139-4F0A-B9A6-93DFE7B827CC}"/>
              </a:ext>
            </a:extLst>
          </p:cNvPr>
          <p:cNvSpPr>
            <a:spLocks noGrp="1"/>
          </p:cNvSpPr>
          <p:nvPr>
            <p:ph type="body" sz="quarter" idx="12"/>
          </p:nvPr>
        </p:nvSpPr>
        <p:spPr/>
        <p:txBody>
          <a:bodyPr>
            <a:normAutofit lnSpcReduction="10000"/>
          </a:bodyPr>
          <a:lstStyle/>
          <a:p>
            <a:r>
              <a:rPr lang="en-US"/>
              <a:t>Considerations</a:t>
            </a:r>
          </a:p>
        </p:txBody>
      </p:sp>
      <p:sp>
        <p:nvSpPr>
          <p:cNvPr id="5" name="Rectangle 4"/>
          <p:cNvSpPr/>
          <p:nvPr/>
        </p:nvSpPr>
        <p:spPr>
          <a:xfrm>
            <a:off x="1222871" y="1513910"/>
            <a:ext cx="9937215" cy="4524315"/>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Introduction plans should be costed and available resources (domestic and donor) should be mapped and tracked against the introduction plan by output. Any gaps should be identified and elevated to the Hormonal IUD Access Group. To support costing of the introduction plan, see the </a:t>
            </a: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Hormonal IUD Introduction Work Plan and Costing Tool.</a:t>
            </a: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recommended that during introduction, introduction task team meets often (e.g. monthly or quarterly) to monitor progress, identify data needs, discuss policy questions, share lessons learned and identify bottlenecks. To quantify the number of trainers, and health care providers needed and to track planned and completed training, see the </a:t>
            </a:r>
            <a:r>
              <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Hormonal IUD Training Planning and Mapping Tool. </a:t>
            </a:r>
          </a:p>
          <a:p>
            <a:pPr marL="285750" indent="-285750">
              <a:buFont typeface="Arial" panose="020B0604020202020204" pitchFamily="34" charset="0"/>
              <a:buChar char="•"/>
            </a:pPr>
            <a:endParaRPr lang="en-US" b="1"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the global level, all countries introducing or preparing to introduce hormonal IUD are encouraged to participate in the Hormonal IUD Access Group, join meetings and webinars, and leverage resources from the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2"/>
              </a:rPr>
              <a:t>https://www.hormonaliud.org/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Please contact for more details: </a:t>
            </a:r>
            <a:r>
              <a:rPr lang="en-US" b="1" dirty="0">
                <a:solidFill>
                  <a:srgbClr val="000000"/>
                </a:solidFill>
                <a:hlinkClick r:id="rId3"/>
              </a:rPr>
              <a:t>info@hormonaliud.org</a:t>
            </a:r>
            <a:endParaRPr lang="en-US" b="1" dirty="0">
              <a:solidFill>
                <a:schemeClr val="accent3"/>
              </a:solidFill>
              <a:latin typeface="Calibri"/>
              <a:ea typeface="Calibri" panose="020F0502020204030204" pitchFamily="34" charset="0"/>
              <a:cs typeface="Times New Roman"/>
            </a:endParaRP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Line arrow: Straight outline">
            <a:extLst>
              <a:ext uri="{FF2B5EF4-FFF2-40B4-BE49-F238E27FC236}">
                <a16:creationId xmlns:a16="http://schemas.microsoft.com/office/drawing/2014/main" id="{17FE77E9-6AC2-44CB-802E-CBCFDD0E10D7}"/>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49444"/>
          <a:stretch/>
        </p:blipFill>
        <p:spPr>
          <a:xfrm rot="10800000">
            <a:off x="771608" y="1249504"/>
            <a:ext cx="462280" cy="914400"/>
          </a:xfrm>
          <a:prstGeom prst="rect">
            <a:avLst/>
          </a:prstGeom>
        </p:spPr>
      </p:pic>
      <p:sp>
        <p:nvSpPr>
          <p:cNvPr id="8" name="Rectangle 7">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1558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31C061-2F84-445E-9B5A-028222EC7E69}"/>
              </a:ext>
            </a:extLst>
          </p:cNvPr>
          <p:cNvSpPr>
            <a:spLocks noGrp="1"/>
          </p:cNvSpPr>
          <p:nvPr>
            <p:ph type="body" sz="quarter" idx="10"/>
          </p:nvPr>
        </p:nvSpPr>
        <p:spPr/>
        <p:txBody>
          <a:bodyPr>
            <a:noAutofit/>
          </a:bodyPr>
          <a:lstStyle/>
          <a:p>
            <a:r>
              <a:rPr lang="en-US"/>
              <a:t>8</a:t>
            </a:r>
          </a:p>
        </p:txBody>
      </p:sp>
      <p:sp>
        <p:nvSpPr>
          <p:cNvPr id="3" name="Text Placeholder 2">
            <a:extLst>
              <a:ext uri="{FF2B5EF4-FFF2-40B4-BE49-F238E27FC236}">
                <a16:creationId xmlns:a16="http://schemas.microsoft.com/office/drawing/2014/main" id="{BF74E1C7-3910-46F2-AA97-82756B941D1D}"/>
              </a:ext>
            </a:extLst>
          </p:cNvPr>
          <p:cNvSpPr>
            <a:spLocks noGrp="1"/>
          </p:cNvSpPr>
          <p:nvPr>
            <p:ph type="body" sz="quarter" idx="11"/>
          </p:nvPr>
        </p:nvSpPr>
        <p:spPr/>
        <p:txBody>
          <a:bodyPr/>
          <a:lstStyle/>
          <a:p>
            <a:r>
              <a:rPr lang="en-US"/>
              <a:t>Coordinate</a:t>
            </a:r>
          </a:p>
        </p:txBody>
      </p:sp>
      <p:sp>
        <p:nvSpPr>
          <p:cNvPr id="7" name="Text Placeholder 3">
            <a:extLst>
              <a:ext uri="{FF2B5EF4-FFF2-40B4-BE49-F238E27FC236}">
                <a16:creationId xmlns:a16="http://schemas.microsoft.com/office/drawing/2014/main" id="{6D146CCE-6646-4510-A62E-5D8441AEB1DE}"/>
              </a:ext>
            </a:extLst>
          </p:cNvPr>
          <p:cNvSpPr txBox="1">
            <a:spLocks/>
          </p:cNvSpPr>
          <p:nvPr/>
        </p:nvSpPr>
        <p:spPr>
          <a:xfrm>
            <a:off x="1856232" y="1170432"/>
            <a:ext cx="3798736" cy="39081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Checklist</a:t>
            </a:r>
          </a:p>
        </p:txBody>
      </p:sp>
      <p:pic>
        <p:nvPicPr>
          <p:cNvPr id="8" name="Graphic 7" descr="Checkmark outline">
            <a:extLst>
              <a:ext uri="{FF2B5EF4-FFF2-40B4-BE49-F238E27FC236}">
                <a16:creationId xmlns:a16="http://schemas.microsoft.com/office/drawing/2014/main" id="{16DBB1BB-B884-4EE3-8BE1-7BA1631316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3" y="1670017"/>
            <a:ext cx="406400" cy="406400"/>
          </a:xfrm>
          <a:prstGeom prst="rect">
            <a:avLst/>
          </a:prstGeom>
        </p:spPr>
      </p:pic>
      <p:sp>
        <p:nvSpPr>
          <p:cNvPr id="9" name="Rectangle 8">
            <a:extLst>
              <a:ext uri="{FF2B5EF4-FFF2-40B4-BE49-F238E27FC236}">
                <a16:creationId xmlns:a16="http://schemas.microsoft.com/office/drawing/2014/main" id="{94CA4696-3E54-4951-8441-A5929FD243D2}"/>
              </a:ext>
            </a:extLst>
          </p:cNvPr>
          <p:cNvSpPr/>
          <p:nvPr/>
        </p:nvSpPr>
        <p:spPr>
          <a:xfrm>
            <a:off x="2425822" y="2506355"/>
            <a:ext cx="73025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CBA19EE-00C9-4443-823A-0A313DC8068C}"/>
              </a:ext>
            </a:extLst>
          </p:cNvPr>
          <p:cNvSpPr txBox="1"/>
          <p:nvPr/>
        </p:nvSpPr>
        <p:spPr>
          <a:xfrm>
            <a:off x="2425823" y="1663324"/>
            <a:ext cx="7302499" cy="729430"/>
          </a:xfrm>
          <a:prstGeom prst="rect">
            <a:avLst/>
          </a:prstGeom>
          <a:noFill/>
        </p:spPr>
        <p:txBody>
          <a:bodyPr wrap="square">
            <a:spAutoFit/>
          </a:bodyPr>
          <a:lstStyle/>
          <a:p>
            <a:pPr marR="0" lvl="0">
              <a:lnSpc>
                <a:spcPct val="115000"/>
              </a:lnSpc>
              <a:spcBef>
                <a:spcPts val="0"/>
              </a:spcBef>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Task team meets to develop introduction plans and establish cadence for meeting regularly</a:t>
            </a:r>
          </a:p>
        </p:txBody>
      </p:sp>
      <p:pic>
        <p:nvPicPr>
          <p:cNvPr id="11" name="Graphic 10" descr="Checkmark outline">
            <a:extLst>
              <a:ext uri="{FF2B5EF4-FFF2-40B4-BE49-F238E27FC236}">
                <a16:creationId xmlns:a16="http://schemas.microsoft.com/office/drawing/2014/main" id="{AE0B2B6E-1127-4894-BBB6-6BE46E616F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423" y="2669655"/>
            <a:ext cx="406400" cy="406400"/>
          </a:xfrm>
          <a:prstGeom prst="rect">
            <a:avLst/>
          </a:prstGeom>
        </p:spPr>
      </p:pic>
      <p:sp>
        <p:nvSpPr>
          <p:cNvPr id="13" name="TextBox 12">
            <a:extLst>
              <a:ext uri="{FF2B5EF4-FFF2-40B4-BE49-F238E27FC236}">
                <a16:creationId xmlns:a16="http://schemas.microsoft.com/office/drawing/2014/main" id="{072D41CA-3214-45FB-BD7E-4DCE83050AEB}"/>
              </a:ext>
            </a:extLst>
          </p:cNvPr>
          <p:cNvSpPr txBox="1"/>
          <p:nvPr/>
        </p:nvSpPr>
        <p:spPr>
          <a:xfrm>
            <a:off x="2425823" y="2662962"/>
            <a:ext cx="7302499" cy="729430"/>
          </a:xfrm>
          <a:prstGeom prst="rect">
            <a:avLst/>
          </a:prstGeom>
          <a:noFill/>
        </p:spPr>
        <p:txBody>
          <a:bodyPr wrap="square">
            <a:spAutoFit/>
          </a:bodyPr>
          <a:lstStyle/>
          <a:p>
            <a:pPr marR="0" lvl="0">
              <a:lnSpc>
                <a:spcPct val="115000"/>
              </a:lnSpc>
              <a:spcBef>
                <a:spcPts val="0"/>
              </a:spcBef>
              <a:spcAft>
                <a:spcPts val="10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 costed introduction plan, map resources to introduction plan, identify gaps and elevate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293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1CAC1-66B3-4F06-8872-165ACB113644}"/>
              </a:ext>
            </a:extLst>
          </p:cNvPr>
          <p:cNvSpPr>
            <a:spLocks noGrp="1"/>
          </p:cNvSpPr>
          <p:nvPr>
            <p:ph type="body" sz="quarter" idx="10"/>
          </p:nvPr>
        </p:nvSpPr>
        <p:spPr/>
        <p:txBody>
          <a:bodyPr>
            <a:noAutofit/>
          </a:bodyPr>
          <a:lstStyle/>
          <a:p>
            <a:r>
              <a:rPr lang="en-US"/>
              <a:t>8</a:t>
            </a:r>
          </a:p>
        </p:txBody>
      </p:sp>
      <p:sp>
        <p:nvSpPr>
          <p:cNvPr id="3" name="Text Placeholder 2">
            <a:extLst>
              <a:ext uri="{FF2B5EF4-FFF2-40B4-BE49-F238E27FC236}">
                <a16:creationId xmlns:a16="http://schemas.microsoft.com/office/drawing/2014/main" id="{6518A2B2-AEE4-4588-91EF-49A1669F971C}"/>
              </a:ext>
            </a:extLst>
          </p:cNvPr>
          <p:cNvSpPr>
            <a:spLocks noGrp="1"/>
          </p:cNvSpPr>
          <p:nvPr>
            <p:ph type="body" sz="quarter" idx="11"/>
          </p:nvPr>
        </p:nvSpPr>
        <p:spPr/>
        <p:txBody>
          <a:bodyPr/>
          <a:lstStyle/>
          <a:p>
            <a:r>
              <a:rPr lang="en-US"/>
              <a:t>Coordinate</a:t>
            </a:r>
          </a:p>
        </p:txBody>
      </p:sp>
      <p:sp>
        <p:nvSpPr>
          <p:cNvPr id="4" name="Text Placeholder 3">
            <a:extLst>
              <a:ext uri="{FF2B5EF4-FFF2-40B4-BE49-F238E27FC236}">
                <a16:creationId xmlns:a16="http://schemas.microsoft.com/office/drawing/2014/main" id="{6A1FE239-5B15-44D3-9741-026AF6269F10}"/>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30115922-1D39-4E58-BE74-EE218B976563}"/>
              </a:ext>
            </a:extLst>
          </p:cNvPr>
          <p:cNvSpPr/>
          <p:nvPr/>
        </p:nvSpPr>
        <p:spPr>
          <a:xfrm>
            <a:off x="272722" y="2151947"/>
            <a:ext cx="4690872" cy="1754326"/>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1. </a:t>
            </a:r>
          </a:p>
          <a:p>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relevant stakeholders should be engaged for introduction of </a:t>
            </a:r>
            <a:r>
              <a:rPr lang="en-US" dirty="0">
                <a:solidFill>
                  <a:prstClr val="black"/>
                </a:solidFill>
                <a:latin typeface="Calibri" panose="020F0502020204030204"/>
              </a:rPr>
              <a:t>hormonal IUD? What is the appropriate mechanism for this coordination? How often will stakeholders meet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386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07D4D-5F10-4148-A91E-0284BE61A58D}"/>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25914" t="31379" r="857" b="58176"/>
          <a:stretch/>
        </p:blipFill>
        <p:spPr>
          <a:xfrm flipH="1" flipV="1">
            <a:off x="4289906" y="3146733"/>
            <a:ext cx="3404451" cy="393558"/>
          </a:xfrm>
          <a:prstGeom prst="rect">
            <a:avLst/>
          </a:prstGeom>
        </p:spPr>
      </p:pic>
      <p:sp>
        <p:nvSpPr>
          <p:cNvPr id="6" name="TextBox 5">
            <a:extLst>
              <a:ext uri="{FF2B5EF4-FFF2-40B4-BE49-F238E27FC236}">
                <a16:creationId xmlns:a16="http://schemas.microsoft.com/office/drawing/2014/main" id="{E42513F2-EE54-462B-BDD7-F6235E3A26A7}"/>
              </a:ext>
            </a:extLst>
          </p:cNvPr>
          <p:cNvSpPr txBox="1"/>
          <p:nvPr/>
        </p:nvSpPr>
        <p:spPr>
          <a:xfrm>
            <a:off x="3451973" y="2443784"/>
            <a:ext cx="5288051" cy="702949"/>
          </a:xfrm>
          <a:prstGeom prst="rect">
            <a:avLst/>
          </a:prstGeom>
          <a:noFill/>
        </p:spPr>
        <p:txBody>
          <a:bodyPr wrap="none" rtlCol="0">
            <a:spAutoFit/>
          </a:bodyPr>
          <a:lstStyle/>
          <a:p>
            <a:pPr algn="ctr">
              <a:lnSpc>
                <a:spcPct val="107000"/>
              </a:lnSpc>
              <a:spcAft>
                <a:spcPts val="1200"/>
              </a:spcAft>
              <a:buClr>
                <a:schemeClr val="tx2"/>
              </a:buClr>
            </a:pPr>
            <a:r>
              <a:rPr lang="en-US" sz="4000" dirty="0">
                <a:solidFill>
                  <a:srgbClr val="000000"/>
                </a:solidFill>
                <a:latin typeface="Cambria" panose="02040503050406030204"/>
              </a:rPr>
              <a:t>How to use these slides</a:t>
            </a:r>
          </a:p>
        </p:txBody>
      </p:sp>
      <p:sp>
        <p:nvSpPr>
          <p:cNvPr id="8" name="Rectangle 7">
            <a:extLst>
              <a:ext uri="{FF2B5EF4-FFF2-40B4-BE49-F238E27FC236}">
                <a16:creationId xmlns:a16="http://schemas.microsoft.com/office/drawing/2014/main" id="{E2D630FC-F3AD-4ED4-B7FF-090320523B01}"/>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13" name="Rectangle 12">
            <a:extLst>
              <a:ext uri="{FF2B5EF4-FFF2-40B4-BE49-F238E27FC236}">
                <a16:creationId xmlns:a16="http://schemas.microsoft.com/office/drawing/2014/main" id="{A6A42F6A-12FB-48EC-A7B9-2DFA924C7A83}"/>
              </a:ext>
            </a:extLst>
          </p:cNvPr>
          <p:cNvSpPr/>
          <p:nvPr/>
        </p:nvSpPr>
        <p:spPr>
          <a:xfrm>
            <a:off x="-1" y="6167121"/>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3671845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1CAC1-66B3-4F06-8872-165ACB113644}"/>
              </a:ext>
            </a:extLst>
          </p:cNvPr>
          <p:cNvSpPr>
            <a:spLocks noGrp="1"/>
          </p:cNvSpPr>
          <p:nvPr>
            <p:ph type="body" sz="quarter" idx="10"/>
          </p:nvPr>
        </p:nvSpPr>
        <p:spPr/>
        <p:txBody>
          <a:bodyPr>
            <a:noAutofit/>
          </a:bodyPr>
          <a:lstStyle/>
          <a:p>
            <a:r>
              <a:rPr lang="en-US"/>
              <a:t>8</a:t>
            </a:r>
          </a:p>
        </p:txBody>
      </p:sp>
      <p:sp>
        <p:nvSpPr>
          <p:cNvPr id="3" name="Text Placeholder 2">
            <a:extLst>
              <a:ext uri="{FF2B5EF4-FFF2-40B4-BE49-F238E27FC236}">
                <a16:creationId xmlns:a16="http://schemas.microsoft.com/office/drawing/2014/main" id="{6518A2B2-AEE4-4588-91EF-49A1669F971C}"/>
              </a:ext>
            </a:extLst>
          </p:cNvPr>
          <p:cNvSpPr>
            <a:spLocks noGrp="1"/>
          </p:cNvSpPr>
          <p:nvPr>
            <p:ph type="body" sz="quarter" idx="11"/>
          </p:nvPr>
        </p:nvSpPr>
        <p:spPr/>
        <p:txBody>
          <a:bodyPr/>
          <a:lstStyle/>
          <a:p>
            <a:r>
              <a:rPr lang="en-US" dirty="0"/>
              <a:t>Coordinate</a:t>
            </a:r>
          </a:p>
        </p:txBody>
      </p:sp>
      <p:sp>
        <p:nvSpPr>
          <p:cNvPr id="4" name="Text Placeholder 3">
            <a:extLst>
              <a:ext uri="{FF2B5EF4-FFF2-40B4-BE49-F238E27FC236}">
                <a16:creationId xmlns:a16="http://schemas.microsoft.com/office/drawing/2014/main" id="{6A1FE239-5B15-44D3-9741-026AF6269F10}"/>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30115922-1D39-4E58-BE74-EE218B976563}"/>
              </a:ext>
            </a:extLst>
          </p:cNvPr>
          <p:cNvSpPr/>
          <p:nvPr/>
        </p:nvSpPr>
        <p:spPr>
          <a:xfrm>
            <a:off x="272722" y="2151947"/>
            <a:ext cx="4690872" cy="1200329"/>
          </a:xfrm>
          <a:prstGeom prst="rect">
            <a:avLst/>
          </a:prstGeom>
        </p:spPr>
        <p:txBody>
          <a:bodyPr wrap="square">
            <a:spAutoFit/>
          </a:bodyPr>
          <a:lstStyle/>
          <a:p>
            <a:r>
              <a:rPr lang="en-US" b="1" dirty="0">
                <a:solidFill>
                  <a:srgbClr val="000000"/>
                </a:solidFill>
                <a:ea typeface="Calibri" panose="020F0502020204030204" pitchFamily="34" charset="0"/>
                <a:cs typeface="Times New Roman" panose="02020603050405020304" pitchFamily="18" charset="0"/>
              </a:rPr>
              <a:t>Question 2. </a:t>
            </a:r>
          </a:p>
          <a:p>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Who will be responsible for monitoring progress regarding the steps outlined in this plan?</a:t>
            </a:r>
          </a:p>
        </p:txBody>
      </p:sp>
      <p:sp>
        <p:nvSpPr>
          <p:cNvPr id="6" name="Rectangle 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5205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07D4D-5F10-4148-A91E-0284BE61A58D}"/>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25914" t="31379" r="857" b="58176"/>
          <a:stretch/>
        </p:blipFill>
        <p:spPr>
          <a:xfrm flipH="1" flipV="1">
            <a:off x="4289906" y="3146733"/>
            <a:ext cx="3404451" cy="393558"/>
          </a:xfrm>
          <a:prstGeom prst="rect">
            <a:avLst/>
          </a:prstGeom>
        </p:spPr>
      </p:pic>
      <p:sp>
        <p:nvSpPr>
          <p:cNvPr id="6" name="TextBox 5">
            <a:extLst>
              <a:ext uri="{FF2B5EF4-FFF2-40B4-BE49-F238E27FC236}">
                <a16:creationId xmlns:a16="http://schemas.microsoft.com/office/drawing/2014/main" id="{E42513F2-EE54-462B-BDD7-F6235E3A26A7}"/>
              </a:ext>
            </a:extLst>
          </p:cNvPr>
          <p:cNvSpPr txBox="1"/>
          <p:nvPr/>
        </p:nvSpPr>
        <p:spPr>
          <a:xfrm>
            <a:off x="1871387" y="2431265"/>
            <a:ext cx="8241487" cy="1261884"/>
          </a:xfrm>
          <a:prstGeom prst="rect">
            <a:avLst/>
          </a:prstGeom>
          <a:noFill/>
        </p:spPr>
        <p:txBody>
          <a:bodyPr wrap="none" rtlCol="0">
            <a:spAutoFit/>
          </a:bodyPr>
          <a:lstStyle/>
          <a:p>
            <a:pPr algn="ctr"/>
            <a:r>
              <a:rPr lang="en-US" dirty="0"/>
              <a:t>For more information or to seek additional support with introduction or scale-up, </a:t>
            </a:r>
            <a:br>
              <a:rPr lang="en-US" dirty="0"/>
            </a:br>
            <a:r>
              <a:rPr lang="en-US" dirty="0"/>
              <a:t>contact </a:t>
            </a:r>
            <a:r>
              <a:rPr lang="en-US" b="1" dirty="0">
                <a:hlinkClick r:id="rId3"/>
              </a:rPr>
              <a:t>info@hormonaliud.org</a:t>
            </a:r>
            <a:endParaRPr lang="en-US" b="1" dirty="0"/>
          </a:p>
          <a:p>
            <a:endParaRPr lang="en-US" sz="4000" dirty="0">
              <a:highlight>
                <a:srgbClr val="FFFF00"/>
              </a:highlight>
            </a:endParaRPr>
          </a:p>
        </p:txBody>
      </p:sp>
      <p:sp>
        <p:nvSpPr>
          <p:cNvPr id="8" name="Rectangle 7">
            <a:extLst>
              <a:ext uri="{FF2B5EF4-FFF2-40B4-BE49-F238E27FC236}">
                <a16:creationId xmlns:a16="http://schemas.microsoft.com/office/drawing/2014/main" id="{E2D630FC-F3AD-4ED4-B7FF-090320523B01}"/>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A42F6A-12FB-48EC-A7B9-2DFA924C7A83}"/>
              </a:ext>
            </a:extLst>
          </p:cNvPr>
          <p:cNvSpPr/>
          <p:nvPr/>
        </p:nvSpPr>
        <p:spPr>
          <a:xfrm>
            <a:off x="-1" y="6167121"/>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45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07D4D-5F10-4148-A91E-0284BE61A58D}"/>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25914" t="31379" r="857" b="58176"/>
          <a:stretch/>
        </p:blipFill>
        <p:spPr>
          <a:xfrm flipH="1" flipV="1">
            <a:off x="4289906" y="3146733"/>
            <a:ext cx="3404451" cy="393558"/>
          </a:xfrm>
          <a:prstGeom prst="rect">
            <a:avLst/>
          </a:prstGeom>
        </p:spPr>
      </p:pic>
      <p:sp>
        <p:nvSpPr>
          <p:cNvPr id="6" name="TextBox 5">
            <a:extLst>
              <a:ext uri="{FF2B5EF4-FFF2-40B4-BE49-F238E27FC236}">
                <a16:creationId xmlns:a16="http://schemas.microsoft.com/office/drawing/2014/main" id="{E42513F2-EE54-462B-BDD7-F6235E3A26A7}"/>
              </a:ext>
            </a:extLst>
          </p:cNvPr>
          <p:cNvSpPr txBox="1"/>
          <p:nvPr/>
        </p:nvSpPr>
        <p:spPr>
          <a:xfrm>
            <a:off x="5310976" y="2438847"/>
            <a:ext cx="157004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a:ea typeface="+mn-ea"/>
                <a:cs typeface="+mn-cs"/>
              </a:rPr>
              <a:t>Annex</a:t>
            </a:r>
          </a:p>
        </p:txBody>
      </p:sp>
      <p:sp>
        <p:nvSpPr>
          <p:cNvPr id="8" name="Rectangle 7">
            <a:extLst>
              <a:ext uri="{FF2B5EF4-FFF2-40B4-BE49-F238E27FC236}">
                <a16:creationId xmlns:a16="http://schemas.microsoft.com/office/drawing/2014/main" id="{E2D630FC-F3AD-4ED4-B7FF-090320523B01}"/>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13" name="Rectangle 12">
            <a:extLst>
              <a:ext uri="{FF2B5EF4-FFF2-40B4-BE49-F238E27FC236}">
                <a16:creationId xmlns:a16="http://schemas.microsoft.com/office/drawing/2014/main" id="{A6A42F6A-12FB-48EC-A7B9-2DFA924C7A83}"/>
              </a:ext>
            </a:extLst>
          </p:cNvPr>
          <p:cNvSpPr/>
          <p:nvPr/>
        </p:nvSpPr>
        <p:spPr>
          <a:xfrm>
            <a:off x="-1" y="6167121"/>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426989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5" name="Rectangle 84">
            <a:extLst>
              <a:ext uri="{FF2B5EF4-FFF2-40B4-BE49-F238E27FC236}">
                <a16:creationId xmlns:a16="http://schemas.microsoft.com/office/drawing/2014/main" id="{4EDA0520-EEAF-FB48-804C-5ABD69774099}"/>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A2F222-205B-2A41-ADAA-82B51B286775}"/>
              </a:ext>
            </a:extLst>
          </p:cNvPr>
          <p:cNvPicPr>
            <a:picLocks noChangeAspect="1"/>
          </p:cNvPicPr>
          <p:nvPr/>
        </p:nvPicPr>
        <p:blipFill>
          <a:blip r:embed="rId5"/>
          <a:stretch>
            <a:fillRect/>
          </a:stretch>
        </p:blipFill>
        <p:spPr>
          <a:xfrm>
            <a:off x="8775085" y="4088207"/>
            <a:ext cx="2025883" cy="2091498"/>
          </a:xfrm>
          <a:prstGeom prst="rect">
            <a:avLst/>
          </a:prstGeom>
        </p:spPr>
      </p:pic>
      <p:pic>
        <p:nvPicPr>
          <p:cNvPr id="11" name="Picture 10">
            <a:extLst>
              <a:ext uri="{FF2B5EF4-FFF2-40B4-BE49-F238E27FC236}">
                <a16:creationId xmlns:a16="http://schemas.microsoft.com/office/drawing/2014/main" id="{C7D8F5B4-6A23-C348-8875-621ADE6D183E}"/>
              </a:ext>
            </a:extLst>
          </p:cNvPr>
          <p:cNvPicPr>
            <a:picLocks noChangeAspect="1"/>
          </p:cNvPicPr>
          <p:nvPr/>
        </p:nvPicPr>
        <p:blipFill>
          <a:blip r:embed="rId6"/>
          <a:stretch>
            <a:fillRect/>
          </a:stretch>
        </p:blipFill>
        <p:spPr>
          <a:xfrm>
            <a:off x="7983820" y="1584697"/>
            <a:ext cx="3608412" cy="1977410"/>
          </a:xfrm>
          <a:prstGeom prst="rect">
            <a:avLst/>
          </a:prstGeom>
          <a:ln>
            <a:solidFill>
              <a:schemeClr val="tx1"/>
            </a:solidFill>
          </a:ln>
        </p:spPr>
      </p:pic>
      <p:sp>
        <p:nvSpPr>
          <p:cNvPr id="12" name="TextBox 11">
            <a:extLst>
              <a:ext uri="{FF2B5EF4-FFF2-40B4-BE49-F238E27FC236}">
                <a16:creationId xmlns:a16="http://schemas.microsoft.com/office/drawing/2014/main" id="{2FB9D453-4C66-B847-80A5-129617E10015}"/>
              </a:ext>
            </a:extLst>
          </p:cNvPr>
          <p:cNvSpPr txBox="1"/>
          <p:nvPr/>
        </p:nvSpPr>
        <p:spPr>
          <a:xfrm>
            <a:off x="7738014" y="1149581"/>
            <a:ext cx="4117729" cy="338554"/>
          </a:xfrm>
          <a:prstGeom prst="rect">
            <a:avLst/>
          </a:prstGeom>
          <a:noFill/>
        </p:spPr>
        <p:txBody>
          <a:bodyPr wrap="square" rtlCol="0">
            <a:spAutoFit/>
          </a:bodyPr>
          <a:lstStyle/>
          <a:p>
            <a:pPr algn="ctr"/>
            <a:r>
              <a:rPr lang="en-US" sz="1600" b="1" dirty="0">
                <a:solidFill>
                  <a:schemeClr val="accent5">
                    <a:lumMod val="50000"/>
                  </a:schemeClr>
                </a:solidFill>
              </a:rPr>
              <a:t>How the hormonal IUD works</a:t>
            </a:r>
          </a:p>
        </p:txBody>
      </p:sp>
      <p:sp>
        <p:nvSpPr>
          <p:cNvPr id="13" name="TextBox 12">
            <a:extLst>
              <a:ext uri="{FF2B5EF4-FFF2-40B4-BE49-F238E27FC236}">
                <a16:creationId xmlns:a16="http://schemas.microsoft.com/office/drawing/2014/main" id="{2DC75730-549F-6A43-98FA-ED8388A92579}"/>
              </a:ext>
            </a:extLst>
          </p:cNvPr>
          <p:cNvSpPr txBox="1"/>
          <p:nvPr/>
        </p:nvSpPr>
        <p:spPr>
          <a:xfrm>
            <a:off x="7684273" y="3749653"/>
            <a:ext cx="4117729" cy="338554"/>
          </a:xfrm>
          <a:prstGeom prst="rect">
            <a:avLst/>
          </a:prstGeom>
          <a:noFill/>
        </p:spPr>
        <p:txBody>
          <a:bodyPr wrap="square" rtlCol="0">
            <a:spAutoFit/>
          </a:bodyPr>
          <a:lstStyle/>
          <a:p>
            <a:pPr algn="ctr"/>
            <a:r>
              <a:rPr lang="en-US" sz="1600" b="1" dirty="0">
                <a:solidFill>
                  <a:schemeClr val="accent5">
                    <a:lumMod val="50000"/>
                  </a:schemeClr>
                </a:solidFill>
              </a:rPr>
              <a:t>Hormonal IUD structure</a:t>
            </a:r>
          </a:p>
        </p:txBody>
      </p:sp>
      <p:cxnSp>
        <p:nvCxnSpPr>
          <p:cNvPr id="14" name="Straight Connector 13">
            <a:extLst>
              <a:ext uri="{FF2B5EF4-FFF2-40B4-BE49-F238E27FC236}">
                <a16:creationId xmlns:a16="http://schemas.microsoft.com/office/drawing/2014/main" id="{C9A7A1BD-D23B-3F47-8288-90BD43778700}"/>
              </a:ext>
            </a:extLst>
          </p:cNvPr>
          <p:cNvCxnSpPr/>
          <p:nvPr/>
        </p:nvCxnSpPr>
        <p:spPr>
          <a:xfrm flipH="1">
            <a:off x="6766560" y="1672603"/>
            <a:ext cx="30480" cy="4024421"/>
          </a:xfrm>
          <a:prstGeom prst="line">
            <a:avLst/>
          </a:prstGeom>
          <a:ln w="19050" cap="flat" cmpd="sng" algn="ctr">
            <a:solidFill>
              <a:schemeClr val="accent5">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8F9870D0-0C21-8740-B600-855F0BF6686D}"/>
              </a:ext>
            </a:extLst>
          </p:cNvPr>
          <p:cNvCxnSpPr>
            <a:cxnSpLocks/>
          </p:cNvCxnSpPr>
          <p:nvPr/>
        </p:nvCxnSpPr>
        <p:spPr>
          <a:xfrm flipH="1">
            <a:off x="7630534" y="3749653"/>
            <a:ext cx="4225209" cy="0"/>
          </a:xfrm>
          <a:prstGeom prst="line">
            <a:avLst/>
          </a:prstGeom>
          <a:ln w="19050" cap="flat" cmpd="sng" algn="ctr">
            <a:solidFill>
              <a:schemeClr val="accent5">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tangle 15">
            <a:extLst>
              <a:ext uri="{FF2B5EF4-FFF2-40B4-BE49-F238E27FC236}">
                <a16:creationId xmlns:a16="http://schemas.microsoft.com/office/drawing/2014/main" id="{7F7F0D99-9AA5-E049-BD24-F3EB1A0B8ECE}"/>
              </a:ext>
            </a:extLst>
          </p:cNvPr>
          <p:cNvSpPr/>
          <p:nvPr/>
        </p:nvSpPr>
        <p:spPr>
          <a:xfrm>
            <a:off x="386080" y="2816400"/>
            <a:ext cx="5546987" cy="306897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r>
              <a:rPr lang="en-US" sz="1350" dirty="0">
                <a:solidFill>
                  <a:schemeClr val="tx1"/>
                </a:solidFill>
              </a:rPr>
              <a:t>Long-acting, reversible form of contraception that is highly effective</a:t>
            </a:r>
          </a:p>
          <a:p>
            <a:pPr marL="285750" indent="-285750">
              <a:spcBef>
                <a:spcPts val="1200"/>
              </a:spcBef>
              <a:buFont typeface="Arial" panose="020B0604020202020204" pitchFamily="34" charset="0"/>
              <a:buChar char="•"/>
            </a:pPr>
            <a:r>
              <a:rPr lang="en-US" sz="1350" dirty="0">
                <a:solidFill>
                  <a:schemeClr val="tx1"/>
                </a:solidFill>
              </a:rPr>
              <a:t>Small piece of flexible plastic shaped like a T*</a:t>
            </a:r>
          </a:p>
          <a:p>
            <a:pPr marL="285750" indent="-285750">
              <a:spcBef>
                <a:spcPts val="1200"/>
              </a:spcBef>
              <a:buFont typeface="Arial" panose="020B0604020202020204" pitchFamily="34" charset="0"/>
              <a:buChar char="•"/>
            </a:pPr>
            <a:r>
              <a:rPr lang="en-US" sz="1350" dirty="0">
                <a:solidFill>
                  <a:schemeClr val="tx1"/>
                </a:solidFill>
              </a:rPr>
              <a:t>Contains the progestin levonorgestrel</a:t>
            </a:r>
          </a:p>
          <a:p>
            <a:pPr marL="285750" indent="-285750">
              <a:spcBef>
                <a:spcPts val="1200"/>
              </a:spcBef>
              <a:buFont typeface="Arial" panose="020B0604020202020204" pitchFamily="34" charset="0"/>
              <a:buChar char="•"/>
            </a:pPr>
            <a:r>
              <a:rPr lang="en-US" sz="1350" dirty="0">
                <a:solidFill>
                  <a:schemeClr val="tx1"/>
                </a:solidFill>
              </a:rPr>
              <a:t>Known as the levonorgestrel intrauterine device (LNG-IUD), hormonal IUD, or levonorgestrel intrauterine system (LNG-IUS) </a:t>
            </a:r>
          </a:p>
          <a:p>
            <a:pPr marL="285750" indent="-285750">
              <a:spcBef>
                <a:spcPts val="1200"/>
              </a:spcBef>
              <a:buFont typeface="Arial" panose="020B0604020202020204" pitchFamily="34" charset="0"/>
              <a:buChar char="•"/>
            </a:pPr>
            <a:r>
              <a:rPr lang="en-US" sz="1350" dirty="0">
                <a:solidFill>
                  <a:schemeClr val="tx1"/>
                </a:solidFill>
              </a:rPr>
              <a:t>Releases a small amount of progestin into a woman’s body over several years</a:t>
            </a:r>
          </a:p>
          <a:p>
            <a:pPr marL="285750" indent="-285750">
              <a:spcBef>
                <a:spcPts val="1200"/>
              </a:spcBef>
              <a:buFont typeface="Arial" panose="020B0604020202020204" pitchFamily="34" charset="0"/>
              <a:buChar char="•"/>
            </a:pPr>
            <a:r>
              <a:rPr lang="en-US" sz="1350" dirty="0">
                <a:solidFill>
                  <a:schemeClr val="tx1"/>
                </a:solidFill>
              </a:rPr>
              <a:t>Requires nonsurgical placement of the device into the uterus by a trained health professional</a:t>
            </a:r>
          </a:p>
        </p:txBody>
      </p:sp>
      <p:sp>
        <p:nvSpPr>
          <p:cNvPr id="18" name="TextBox 17"/>
          <p:cNvSpPr txBox="1"/>
          <p:nvPr/>
        </p:nvSpPr>
        <p:spPr>
          <a:xfrm>
            <a:off x="386080" y="5885374"/>
            <a:ext cx="5950173" cy="253916"/>
          </a:xfrm>
          <a:prstGeom prst="rect">
            <a:avLst/>
          </a:prstGeom>
          <a:noFill/>
        </p:spPr>
        <p:txBody>
          <a:bodyPr wrap="square" rtlCol="0">
            <a:spAutoFit/>
          </a:bodyPr>
          <a:lstStyle/>
          <a:p>
            <a:r>
              <a:rPr lang="en-US" sz="1050" dirty="0"/>
              <a:t>*All SRA-approved hormonal IUD products are T-shaped, but some products are shaped differently</a:t>
            </a:r>
          </a:p>
        </p:txBody>
      </p:sp>
      <p:sp>
        <p:nvSpPr>
          <p:cNvPr id="17" name="TextBox 16">
            <a:extLst>
              <a:ext uri="{FF2B5EF4-FFF2-40B4-BE49-F238E27FC236}">
                <a16:creationId xmlns:a16="http://schemas.microsoft.com/office/drawing/2014/main" id="{968719CC-7E86-2348-AE00-D628BF83B20C}"/>
              </a:ext>
            </a:extLst>
          </p:cNvPr>
          <p:cNvSpPr txBox="1"/>
          <p:nvPr/>
        </p:nvSpPr>
        <p:spPr>
          <a:xfrm>
            <a:off x="1092865" y="2504855"/>
            <a:ext cx="4117729" cy="338554"/>
          </a:xfrm>
          <a:prstGeom prst="rect">
            <a:avLst/>
          </a:prstGeom>
          <a:noFill/>
        </p:spPr>
        <p:txBody>
          <a:bodyPr wrap="square" rtlCol="0">
            <a:spAutoFit/>
          </a:bodyPr>
          <a:lstStyle/>
          <a:p>
            <a:pPr algn="ctr"/>
            <a:r>
              <a:rPr lang="en-US" sz="1600" b="1" dirty="0">
                <a:solidFill>
                  <a:schemeClr val="accent5">
                    <a:lumMod val="50000"/>
                  </a:schemeClr>
                </a:solidFill>
              </a:rPr>
              <a:t>What is the hormonal IUD?</a:t>
            </a:r>
          </a:p>
        </p:txBody>
      </p:sp>
      <p:sp>
        <p:nvSpPr>
          <p:cNvPr id="19" name="TextBox 18"/>
          <p:cNvSpPr txBox="1"/>
          <p:nvPr/>
        </p:nvSpPr>
        <p:spPr>
          <a:xfrm>
            <a:off x="8775085" y="6160041"/>
            <a:ext cx="2025883" cy="253916"/>
          </a:xfrm>
          <a:prstGeom prst="rect">
            <a:avLst/>
          </a:prstGeom>
          <a:noFill/>
        </p:spPr>
        <p:txBody>
          <a:bodyPr wrap="square" rtlCol="0">
            <a:spAutoFit/>
          </a:bodyPr>
          <a:lstStyle/>
          <a:p>
            <a:r>
              <a:rPr lang="en-US" sz="1050" dirty="0"/>
              <a:t>*Device sizes vary</a:t>
            </a:r>
          </a:p>
        </p:txBody>
      </p:sp>
      <p:pic>
        <p:nvPicPr>
          <p:cNvPr id="20" name="Picture 19">
            <a:extLst>
              <a:ext uri="{FF2B5EF4-FFF2-40B4-BE49-F238E27FC236}">
                <a16:creationId xmlns:a16="http://schemas.microsoft.com/office/drawing/2014/main" id="{7847857B-4A8E-FE4F-AB01-BE7F3052DC44}"/>
              </a:ext>
            </a:extLst>
          </p:cNvPr>
          <p:cNvPicPr>
            <a:picLocks noChangeAspect="1"/>
          </p:cNvPicPr>
          <p:nvPr/>
        </p:nvPicPr>
        <p:blipFill rotWithShape="1">
          <a:blip r:embed="rId7">
            <a:alphaModFix amt="38000"/>
            <a:extLst>
              <a:ext uri="{28A0092B-C50C-407E-A947-70E740481C1C}">
                <a14:useLocalDpi xmlns:a14="http://schemas.microsoft.com/office/drawing/2010/main" val="0"/>
              </a:ext>
            </a:extLst>
          </a:blip>
          <a:srcRect l="41070"/>
          <a:stretch/>
        </p:blipFill>
        <p:spPr>
          <a:xfrm>
            <a:off x="0" y="1434458"/>
            <a:ext cx="7184814" cy="1161652"/>
          </a:xfrm>
          <a:prstGeom prst="rect">
            <a:avLst/>
          </a:prstGeom>
        </p:spPr>
      </p:pic>
      <p:sp>
        <p:nvSpPr>
          <p:cNvPr id="2" name="Rectangle 1"/>
          <p:cNvSpPr/>
          <p:nvPr/>
        </p:nvSpPr>
        <p:spPr>
          <a:xfrm>
            <a:off x="386080" y="1576624"/>
            <a:ext cx="5546986" cy="710707"/>
          </a:xfrm>
          <a:prstGeom prst="rect">
            <a:avLst/>
          </a:prstGeom>
        </p:spPr>
        <p:txBody>
          <a:bodyPr wrap="square">
            <a:noAutofit/>
          </a:bodyPr>
          <a:lstStyle/>
          <a:p>
            <a:pPr>
              <a:lnSpc>
                <a:spcPct val="115000"/>
              </a:lnSpc>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The hormonal intrauterine device (IUD) is a safe, highly effective contraceptive method suitable for most women.</a:t>
            </a:r>
          </a:p>
        </p:txBody>
      </p:sp>
      <p:sp>
        <p:nvSpPr>
          <p:cNvPr id="21" name="TextBox 20">
            <a:extLst>
              <a:ext uri="{FF2B5EF4-FFF2-40B4-BE49-F238E27FC236}">
                <a16:creationId xmlns:a16="http://schemas.microsoft.com/office/drawing/2014/main" id="{2260E30C-2FE7-4328-9E44-CDE191102E93}"/>
              </a:ext>
            </a:extLst>
          </p:cNvPr>
          <p:cNvSpPr txBox="1"/>
          <p:nvPr/>
        </p:nvSpPr>
        <p:spPr>
          <a:xfrm>
            <a:off x="203200" y="364725"/>
            <a:ext cx="5240169" cy="584775"/>
          </a:xfrm>
          <a:prstGeom prst="rect">
            <a:avLst/>
          </a:prstGeom>
          <a:noFill/>
        </p:spPr>
        <p:txBody>
          <a:bodyPr wrap="square" rtlCol="0">
            <a:spAutoFit/>
          </a:bodyPr>
          <a:lstStyle/>
          <a:p>
            <a:pPr algn="ctr"/>
            <a:r>
              <a:rPr lang="en-US" sz="3200" dirty="0"/>
              <a:t>Overview of the Method </a:t>
            </a:r>
          </a:p>
        </p:txBody>
      </p:sp>
      <p:sp>
        <p:nvSpPr>
          <p:cNvPr id="22" name="Rectangle 21">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4346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5" name="Rectangle 84">
            <a:extLst>
              <a:ext uri="{FF2B5EF4-FFF2-40B4-BE49-F238E27FC236}">
                <a16:creationId xmlns:a16="http://schemas.microsoft.com/office/drawing/2014/main" id="{4EDA0520-EEAF-FB48-804C-5ABD69774099}"/>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6FC1EC52-8ACB-7A4D-986C-75E137129F5A}"/>
              </a:ext>
            </a:extLst>
          </p:cNvPr>
          <p:cNvGraphicFramePr>
            <a:graphicFrameLocks noGrp="1"/>
          </p:cNvGraphicFramePr>
          <p:nvPr>
            <p:extLst>
              <p:ext uri="{D42A27DB-BD31-4B8C-83A1-F6EECF244321}">
                <p14:modId xmlns:p14="http://schemas.microsoft.com/office/powerpoint/2010/main" val="807976397"/>
              </p:ext>
            </p:extLst>
          </p:nvPr>
        </p:nvGraphicFramePr>
        <p:xfrm>
          <a:off x="6946377" y="875560"/>
          <a:ext cx="4456316" cy="4297680"/>
        </p:xfrm>
        <a:graphic>
          <a:graphicData uri="http://schemas.openxmlformats.org/drawingml/2006/table">
            <a:tbl>
              <a:tblPr firstRow="1" bandRow="1">
                <a:tableStyleId>{5940675A-B579-460E-94D1-54222C63F5DA}</a:tableStyleId>
              </a:tblPr>
              <a:tblGrid>
                <a:gridCol w="1114079">
                  <a:extLst>
                    <a:ext uri="{9D8B030D-6E8A-4147-A177-3AD203B41FA5}">
                      <a16:colId xmlns:a16="http://schemas.microsoft.com/office/drawing/2014/main" val="1801660380"/>
                    </a:ext>
                  </a:extLst>
                </a:gridCol>
                <a:gridCol w="1114079">
                  <a:extLst>
                    <a:ext uri="{9D8B030D-6E8A-4147-A177-3AD203B41FA5}">
                      <a16:colId xmlns:a16="http://schemas.microsoft.com/office/drawing/2014/main" val="681763179"/>
                    </a:ext>
                  </a:extLst>
                </a:gridCol>
                <a:gridCol w="1114079">
                  <a:extLst>
                    <a:ext uri="{9D8B030D-6E8A-4147-A177-3AD203B41FA5}">
                      <a16:colId xmlns:a16="http://schemas.microsoft.com/office/drawing/2014/main" val="2948978859"/>
                    </a:ext>
                  </a:extLst>
                </a:gridCol>
                <a:gridCol w="1114079">
                  <a:extLst>
                    <a:ext uri="{9D8B030D-6E8A-4147-A177-3AD203B41FA5}">
                      <a16:colId xmlns:a16="http://schemas.microsoft.com/office/drawing/2014/main" val="3497776645"/>
                    </a:ext>
                  </a:extLst>
                </a:gridCol>
              </a:tblGrid>
              <a:tr h="535391">
                <a:tc>
                  <a:txBody>
                    <a:bodyPr/>
                    <a:lstStyle/>
                    <a:p>
                      <a:pPr algn="ctr"/>
                      <a:r>
                        <a:rPr lang="en-US" sz="1100" b="1" dirty="0">
                          <a:solidFill>
                            <a:schemeClr val="bg1"/>
                          </a:solidFill>
                        </a:rPr>
                        <a:t>Method</a:t>
                      </a:r>
                    </a:p>
                  </a:txBody>
                  <a:tcPr anchor="ctr">
                    <a:solidFill>
                      <a:schemeClr val="tx1">
                        <a:lumMod val="65000"/>
                        <a:lumOff val="35000"/>
                      </a:schemeClr>
                    </a:solidFill>
                  </a:tcPr>
                </a:tc>
                <a:tc>
                  <a:txBody>
                    <a:bodyPr/>
                    <a:lstStyle/>
                    <a:p>
                      <a:pPr algn="ctr"/>
                      <a:r>
                        <a:rPr lang="en-US" sz="1100" b="1" dirty="0">
                          <a:solidFill>
                            <a:schemeClr val="bg1"/>
                          </a:solidFill>
                        </a:rPr>
                        <a:t>Typical Use</a:t>
                      </a:r>
                    </a:p>
                  </a:txBody>
                  <a:tcPr anchor="ctr">
                    <a:solidFill>
                      <a:schemeClr val="tx1">
                        <a:lumMod val="65000"/>
                        <a:lumOff val="35000"/>
                      </a:schemeClr>
                    </a:solidFill>
                  </a:tcPr>
                </a:tc>
                <a:tc>
                  <a:txBody>
                    <a:bodyPr/>
                    <a:lstStyle/>
                    <a:p>
                      <a:pPr algn="ctr"/>
                      <a:r>
                        <a:rPr lang="en-US" sz="1100" b="1" dirty="0">
                          <a:solidFill>
                            <a:schemeClr val="bg1"/>
                          </a:solidFill>
                        </a:rPr>
                        <a:t>Perfect Use</a:t>
                      </a:r>
                    </a:p>
                  </a:txBody>
                  <a:tcPr anchor="ctr">
                    <a:solidFill>
                      <a:schemeClr val="tx1">
                        <a:lumMod val="65000"/>
                        <a:lumOff val="35000"/>
                      </a:schemeClr>
                    </a:solidFill>
                  </a:tcPr>
                </a:tc>
                <a:tc>
                  <a:txBody>
                    <a:bodyPr/>
                    <a:lstStyle/>
                    <a:p>
                      <a:pPr algn="ctr"/>
                      <a:r>
                        <a:rPr lang="en-US" sz="1100" b="1" dirty="0">
                          <a:solidFill>
                            <a:schemeClr val="bg1"/>
                          </a:solidFill>
                        </a:rPr>
                        <a:t>Continuation Rate at One Year</a:t>
                      </a:r>
                    </a:p>
                  </a:txBody>
                  <a:tcPr anchor="ctr">
                    <a:solidFill>
                      <a:schemeClr val="tx1">
                        <a:lumMod val="65000"/>
                        <a:lumOff val="35000"/>
                      </a:schemeClr>
                    </a:solidFill>
                  </a:tcPr>
                </a:tc>
                <a:extLst>
                  <a:ext uri="{0D108BD9-81ED-4DB2-BD59-A6C34878D82A}">
                    <a16:rowId xmlns:a16="http://schemas.microsoft.com/office/drawing/2014/main" val="3110301588"/>
                  </a:ext>
                </a:extLst>
              </a:tr>
              <a:tr h="240838">
                <a:tc>
                  <a:txBody>
                    <a:bodyPr/>
                    <a:lstStyle/>
                    <a:p>
                      <a:r>
                        <a:rPr lang="en-US" sz="1100" dirty="0"/>
                        <a:t>No method</a:t>
                      </a:r>
                    </a:p>
                  </a:txBody>
                  <a:tcPr/>
                </a:tc>
                <a:tc>
                  <a:txBody>
                    <a:bodyPr/>
                    <a:lstStyle/>
                    <a:p>
                      <a:r>
                        <a:rPr lang="en-US" sz="1100" dirty="0"/>
                        <a:t>85%</a:t>
                      </a:r>
                    </a:p>
                  </a:txBody>
                  <a:tcPr/>
                </a:tc>
                <a:tc>
                  <a:txBody>
                    <a:bodyPr/>
                    <a:lstStyle/>
                    <a:p>
                      <a:r>
                        <a:rPr lang="en-US" sz="1100" dirty="0"/>
                        <a:t>85%</a:t>
                      </a:r>
                    </a:p>
                  </a:txBody>
                  <a:tcPr/>
                </a:tc>
                <a:tc>
                  <a:txBody>
                    <a:bodyPr/>
                    <a:lstStyle/>
                    <a:p>
                      <a:r>
                        <a:rPr lang="en-US" sz="1100" dirty="0"/>
                        <a:t>NA</a:t>
                      </a:r>
                    </a:p>
                  </a:txBody>
                  <a:tcPr/>
                </a:tc>
                <a:extLst>
                  <a:ext uri="{0D108BD9-81ED-4DB2-BD59-A6C34878D82A}">
                    <a16:rowId xmlns:a16="http://schemas.microsoft.com/office/drawing/2014/main" val="227791767"/>
                  </a:ext>
                </a:extLst>
              </a:tr>
              <a:tr h="240838">
                <a:tc>
                  <a:txBody>
                    <a:bodyPr/>
                    <a:lstStyle/>
                    <a:p>
                      <a:r>
                        <a:rPr lang="en-US" sz="1100" dirty="0"/>
                        <a:t>Spermicides</a:t>
                      </a:r>
                    </a:p>
                  </a:txBody>
                  <a:tcPr/>
                </a:tc>
                <a:tc>
                  <a:txBody>
                    <a:bodyPr/>
                    <a:lstStyle/>
                    <a:p>
                      <a:r>
                        <a:rPr lang="en-US" sz="1100" dirty="0"/>
                        <a:t>28%</a:t>
                      </a:r>
                    </a:p>
                  </a:txBody>
                  <a:tcPr/>
                </a:tc>
                <a:tc>
                  <a:txBody>
                    <a:bodyPr/>
                    <a:lstStyle/>
                    <a:p>
                      <a:r>
                        <a:rPr lang="en-US" sz="1100" dirty="0"/>
                        <a:t>18%</a:t>
                      </a:r>
                    </a:p>
                  </a:txBody>
                  <a:tcPr/>
                </a:tc>
                <a:tc>
                  <a:txBody>
                    <a:bodyPr/>
                    <a:lstStyle/>
                    <a:p>
                      <a:r>
                        <a:rPr lang="en-US" sz="1100" dirty="0"/>
                        <a:t>42%</a:t>
                      </a:r>
                    </a:p>
                  </a:txBody>
                  <a:tcPr/>
                </a:tc>
                <a:extLst>
                  <a:ext uri="{0D108BD9-81ED-4DB2-BD59-A6C34878D82A}">
                    <a16:rowId xmlns:a16="http://schemas.microsoft.com/office/drawing/2014/main" val="1555269174"/>
                  </a:ext>
                </a:extLst>
              </a:tr>
              <a:tr h="240838">
                <a:tc>
                  <a:txBody>
                    <a:bodyPr/>
                    <a:lstStyle/>
                    <a:p>
                      <a:r>
                        <a:rPr lang="en-US" sz="1100" dirty="0"/>
                        <a:t>Condom</a:t>
                      </a:r>
                    </a:p>
                  </a:txBody>
                  <a:tcPr/>
                </a:tc>
                <a:tc>
                  <a:txBody>
                    <a:bodyPr/>
                    <a:lstStyle/>
                    <a:p>
                      <a:r>
                        <a:rPr lang="en-US" sz="1100" dirty="0"/>
                        <a:t>18-21%</a:t>
                      </a:r>
                    </a:p>
                  </a:txBody>
                  <a:tcPr/>
                </a:tc>
                <a:tc>
                  <a:txBody>
                    <a:bodyPr/>
                    <a:lstStyle/>
                    <a:p>
                      <a:r>
                        <a:rPr lang="en-US" sz="1100" dirty="0"/>
                        <a:t>2-5%</a:t>
                      </a:r>
                    </a:p>
                  </a:txBody>
                  <a:tcPr/>
                </a:tc>
                <a:tc>
                  <a:txBody>
                    <a:bodyPr/>
                    <a:lstStyle/>
                    <a:p>
                      <a:r>
                        <a:rPr lang="en-US" sz="1100" dirty="0"/>
                        <a:t>41-43%</a:t>
                      </a:r>
                    </a:p>
                  </a:txBody>
                  <a:tcPr/>
                </a:tc>
                <a:extLst>
                  <a:ext uri="{0D108BD9-81ED-4DB2-BD59-A6C34878D82A}">
                    <a16:rowId xmlns:a16="http://schemas.microsoft.com/office/drawing/2014/main" val="2219574783"/>
                  </a:ext>
                </a:extLst>
              </a:tr>
              <a:tr h="240838">
                <a:tc>
                  <a:txBody>
                    <a:bodyPr/>
                    <a:lstStyle/>
                    <a:p>
                      <a:r>
                        <a:rPr lang="en-US" sz="1100" dirty="0"/>
                        <a:t>Diaphragm</a:t>
                      </a:r>
                    </a:p>
                  </a:txBody>
                  <a:tcPr/>
                </a:tc>
                <a:tc>
                  <a:txBody>
                    <a:bodyPr/>
                    <a:lstStyle/>
                    <a:p>
                      <a:r>
                        <a:rPr lang="en-US" sz="1100" dirty="0"/>
                        <a:t>12%</a:t>
                      </a:r>
                    </a:p>
                  </a:txBody>
                  <a:tcPr/>
                </a:tc>
                <a:tc>
                  <a:txBody>
                    <a:bodyPr/>
                    <a:lstStyle/>
                    <a:p>
                      <a:r>
                        <a:rPr lang="en-US" sz="1100" dirty="0"/>
                        <a:t>6%</a:t>
                      </a:r>
                    </a:p>
                  </a:txBody>
                  <a:tcPr/>
                </a:tc>
                <a:tc>
                  <a:txBody>
                    <a:bodyPr/>
                    <a:lstStyle/>
                    <a:p>
                      <a:r>
                        <a:rPr lang="en-US" sz="1100" dirty="0"/>
                        <a:t>57%</a:t>
                      </a:r>
                    </a:p>
                  </a:txBody>
                  <a:tcPr/>
                </a:tc>
                <a:extLst>
                  <a:ext uri="{0D108BD9-81ED-4DB2-BD59-A6C34878D82A}">
                    <a16:rowId xmlns:a16="http://schemas.microsoft.com/office/drawing/2014/main" val="501720896"/>
                  </a:ext>
                </a:extLst>
              </a:tr>
              <a:tr h="240838">
                <a:tc>
                  <a:txBody>
                    <a:bodyPr/>
                    <a:lstStyle/>
                    <a:p>
                      <a:r>
                        <a:rPr lang="en-US" sz="1100" dirty="0"/>
                        <a:t>OCPs</a:t>
                      </a:r>
                    </a:p>
                  </a:txBody>
                  <a:tcPr/>
                </a:tc>
                <a:tc>
                  <a:txBody>
                    <a:bodyPr/>
                    <a:lstStyle/>
                    <a:p>
                      <a:r>
                        <a:rPr lang="en-US" sz="1100" dirty="0"/>
                        <a:t>9%</a:t>
                      </a:r>
                    </a:p>
                  </a:txBody>
                  <a:tcPr/>
                </a:tc>
                <a:tc>
                  <a:txBody>
                    <a:bodyPr/>
                    <a:lstStyle/>
                    <a:p>
                      <a:r>
                        <a:rPr lang="en-US" sz="1100" dirty="0"/>
                        <a:t>0.3%</a:t>
                      </a:r>
                    </a:p>
                  </a:txBody>
                  <a:tcPr/>
                </a:tc>
                <a:tc>
                  <a:txBody>
                    <a:bodyPr/>
                    <a:lstStyle/>
                    <a:p>
                      <a:r>
                        <a:rPr lang="en-US" sz="1100" dirty="0"/>
                        <a:t>67%</a:t>
                      </a:r>
                    </a:p>
                  </a:txBody>
                  <a:tcPr/>
                </a:tc>
                <a:extLst>
                  <a:ext uri="{0D108BD9-81ED-4DB2-BD59-A6C34878D82A}">
                    <a16:rowId xmlns:a16="http://schemas.microsoft.com/office/drawing/2014/main" val="951197488"/>
                  </a:ext>
                </a:extLst>
              </a:tr>
              <a:tr h="240838">
                <a:tc>
                  <a:txBody>
                    <a:bodyPr/>
                    <a:lstStyle/>
                    <a:p>
                      <a:r>
                        <a:rPr lang="en-US" sz="1100" dirty="0"/>
                        <a:t>Patch</a:t>
                      </a:r>
                    </a:p>
                  </a:txBody>
                  <a:tcPr/>
                </a:tc>
                <a:tc>
                  <a:txBody>
                    <a:bodyPr/>
                    <a:lstStyle/>
                    <a:p>
                      <a:r>
                        <a:rPr lang="en-US" sz="1100" dirty="0"/>
                        <a:t>9%</a:t>
                      </a:r>
                    </a:p>
                  </a:txBody>
                  <a:tcPr/>
                </a:tc>
                <a:tc>
                  <a:txBody>
                    <a:bodyPr/>
                    <a:lstStyle/>
                    <a:p>
                      <a:r>
                        <a:rPr lang="en-US" sz="1100" dirty="0"/>
                        <a:t>0.3%</a:t>
                      </a:r>
                    </a:p>
                  </a:txBody>
                  <a:tcPr/>
                </a:tc>
                <a:tc>
                  <a:txBody>
                    <a:bodyPr/>
                    <a:lstStyle/>
                    <a:p>
                      <a:r>
                        <a:rPr lang="en-US" sz="1100" dirty="0"/>
                        <a:t>67%</a:t>
                      </a:r>
                    </a:p>
                  </a:txBody>
                  <a:tcPr/>
                </a:tc>
                <a:extLst>
                  <a:ext uri="{0D108BD9-81ED-4DB2-BD59-A6C34878D82A}">
                    <a16:rowId xmlns:a16="http://schemas.microsoft.com/office/drawing/2014/main" val="562708425"/>
                  </a:ext>
                </a:extLst>
              </a:tr>
              <a:tr h="240838">
                <a:tc>
                  <a:txBody>
                    <a:bodyPr/>
                    <a:lstStyle/>
                    <a:p>
                      <a:r>
                        <a:rPr lang="en-US" sz="1100" dirty="0"/>
                        <a:t>Ring</a:t>
                      </a:r>
                    </a:p>
                  </a:txBody>
                  <a:tcPr/>
                </a:tc>
                <a:tc>
                  <a:txBody>
                    <a:bodyPr/>
                    <a:lstStyle/>
                    <a:p>
                      <a:r>
                        <a:rPr lang="en-US" sz="1100" dirty="0"/>
                        <a:t>9%</a:t>
                      </a:r>
                    </a:p>
                  </a:txBody>
                  <a:tcPr/>
                </a:tc>
                <a:tc>
                  <a:txBody>
                    <a:bodyPr/>
                    <a:lstStyle/>
                    <a:p>
                      <a:r>
                        <a:rPr lang="en-US" sz="1100" dirty="0"/>
                        <a:t>0.3%</a:t>
                      </a:r>
                    </a:p>
                  </a:txBody>
                  <a:tcPr/>
                </a:tc>
                <a:tc>
                  <a:txBody>
                    <a:bodyPr/>
                    <a:lstStyle/>
                    <a:p>
                      <a:r>
                        <a:rPr lang="en-US" sz="1100" dirty="0"/>
                        <a:t>67%</a:t>
                      </a:r>
                    </a:p>
                  </a:txBody>
                  <a:tcPr/>
                </a:tc>
                <a:extLst>
                  <a:ext uri="{0D108BD9-81ED-4DB2-BD59-A6C34878D82A}">
                    <a16:rowId xmlns:a16="http://schemas.microsoft.com/office/drawing/2014/main" val="1031148454"/>
                  </a:ext>
                </a:extLst>
              </a:tr>
              <a:tr h="240838">
                <a:tc>
                  <a:txBody>
                    <a:bodyPr/>
                    <a:lstStyle/>
                    <a:p>
                      <a:r>
                        <a:rPr lang="en-US" sz="1100" dirty="0"/>
                        <a:t>DMPA</a:t>
                      </a:r>
                    </a:p>
                  </a:txBody>
                  <a:tcPr/>
                </a:tc>
                <a:tc>
                  <a:txBody>
                    <a:bodyPr/>
                    <a:lstStyle/>
                    <a:p>
                      <a:r>
                        <a:rPr lang="en-US" sz="1100" dirty="0"/>
                        <a:t>6%</a:t>
                      </a:r>
                    </a:p>
                  </a:txBody>
                  <a:tcPr/>
                </a:tc>
                <a:tc>
                  <a:txBody>
                    <a:bodyPr/>
                    <a:lstStyle/>
                    <a:p>
                      <a:r>
                        <a:rPr lang="en-US" sz="1100" dirty="0"/>
                        <a:t>0.2%</a:t>
                      </a:r>
                    </a:p>
                  </a:txBody>
                  <a:tcPr/>
                </a:tc>
                <a:tc>
                  <a:txBody>
                    <a:bodyPr/>
                    <a:lstStyle/>
                    <a:p>
                      <a:r>
                        <a:rPr lang="en-US" sz="1100" dirty="0"/>
                        <a:t>56%</a:t>
                      </a:r>
                    </a:p>
                  </a:txBody>
                  <a:tcPr/>
                </a:tc>
                <a:extLst>
                  <a:ext uri="{0D108BD9-81ED-4DB2-BD59-A6C34878D82A}">
                    <a16:rowId xmlns:a16="http://schemas.microsoft.com/office/drawing/2014/main" val="398563515"/>
                  </a:ext>
                </a:extLst>
              </a:tr>
              <a:tr h="240838">
                <a:tc>
                  <a:txBody>
                    <a:bodyPr/>
                    <a:lstStyle/>
                    <a:p>
                      <a:r>
                        <a:rPr lang="en-US" sz="1100" dirty="0"/>
                        <a:t>Copper IUD</a:t>
                      </a:r>
                    </a:p>
                  </a:txBody>
                  <a:tcPr/>
                </a:tc>
                <a:tc>
                  <a:txBody>
                    <a:bodyPr/>
                    <a:lstStyle/>
                    <a:p>
                      <a:r>
                        <a:rPr lang="en-US" sz="1100" dirty="0"/>
                        <a:t>0.8%</a:t>
                      </a:r>
                    </a:p>
                  </a:txBody>
                  <a:tcPr/>
                </a:tc>
                <a:tc>
                  <a:txBody>
                    <a:bodyPr/>
                    <a:lstStyle/>
                    <a:p>
                      <a:r>
                        <a:rPr lang="en-US" sz="1100" dirty="0"/>
                        <a:t>0.6%</a:t>
                      </a:r>
                    </a:p>
                  </a:txBody>
                  <a:tcPr/>
                </a:tc>
                <a:tc>
                  <a:txBody>
                    <a:bodyPr/>
                    <a:lstStyle/>
                    <a:p>
                      <a:r>
                        <a:rPr lang="en-US" sz="1100" dirty="0"/>
                        <a:t>78%</a:t>
                      </a:r>
                    </a:p>
                  </a:txBody>
                  <a:tcPr/>
                </a:tc>
                <a:extLst>
                  <a:ext uri="{0D108BD9-81ED-4DB2-BD59-A6C34878D82A}">
                    <a16:rowId xmlns:a16="http://schemas.microsoft.com/office/drawing/2014/main" val="509376039"/>
                  </a:ext>
                </a:extLst>
              </a:tr>
              <a:tr h="240838">
                <a:tc>
                  <a:txBody>
                    <a:bodyPr/>
                    <a:lstStyle/>
                    <a:p>
                      <a:r>
                        <a:rPr lang="en-US" sz="1100" b="1" dirty="0"/>
                        <a:t>Hormonal IUD</a:t>
                      </a:r>
                    </a:p>
                  </a:txBody>
                  <a:tcPr>
                    <a:solidFill>
                      <a:schemeClr val="accent5">
                        <a:lumMod val="20000"/>
                        <a:lumOff val="80000"/>
                      </a:schemeClr>
                    </a:solidFill>
                  </a:tcPr>
                </a:tc>
                <a:tc>
                  <a:txBody>
                    <a:bodyPr/>
                    <a:lstStyle/>
                    <a:p>
                      <a:r>
                        <a:rPr lang="en-US" sz="1100" b="1" dirty="0"/>
                        <a:t>0.2%</a:t>
                      </a:r>
                    </a:p>
                  </a:txBody>
                  <a:tcPr>
                    <a:solidFill>
                      <a:schemeClr val="accent5">
                        <a:lumMod val="20000"/>
                        <a:lumOff val="80000"/>
                      </a:schemeClr>
                    </a:solidFill>
                  </a:tcPr>
                </a:tc>
                <a:tc>
                  <a:txBody>
                    <a:bodyPr/>
                    <a:lstStyle/>
                    <a:p>
                      <a:r>
                        <a:rPr lang="en-US" sz="1100" b="1" dirty="0"/>
                        <a:t>0.2%</a:t>
                      </a:r>
                    </a:p>
                  </a:txBody>
                  <a:tcPr>
                    <a:solidFill>
                      <a:schemeClr val="accent5">
                        <a:lumMod val="20000"/>
                        <a:lumOff val="80000"/>
                      </a:schemeClr>
                    </a:solidFill>
                  </a:tcPr>
                </a:tc>
                <a:tc>
                  <a:txBody>
                    <a:bodyPr/>
                    <a:lstStyle/>
                    <a:p>
                      <a:r>
                        <a:rPr lang="en-US" sz="1100" b="1" dirty="0"/>
                        <a:t>80%</a:t>
                      </a:r>
                    </a:p>
                  </a:txBody>
                  <a:tcPr>
                    <a:solidFill>
                      <a:schemeClr val="accent5">
                        <a:lumMod val="20000"/>
                        <a:lumOff val="80000"/>
                      </a:schemeClr>
                    </a:solidFill>
                  </a:tcPr>
                </a:tc>
                <a:extLst>
                  <a:ext uri="{0D108BD9-81ED-4DB2-BD59-A6C34878D82A}">
                    <a16:rowId xmlns:a16="http://schemas.microsoft.com/office/drawing/2014/main" val="3763382977"/>
                  </a:ext>
                </a:extLst>
              </a:tr>
              <a:tr h="240838">
                <a:tc>
                  <a:txBody>
                    <a:bodyPr/>
                    <a:lstStyle/>
                    <a:p>
                      <a:r>
                        <a:rPr lang="en-US" sz="1100" dirty="0"/>
                        <a:t>Implants</a:t>
                      </a:r>
                      <a:endParaRPr lang="en-US" sz="1100" b="0" dirty="0"/>
                    </a:p>
                  </a:txBody>
                  <a:tcPr/>
                </a:tc>
                <a:tc>
                  <a:txBody>
                    <a:bodyPr/>
                    <a:lstStyle/>
                    <a:p>
                      <a:r>
                        <a:rPr lang="en-US" sz="1100" dirty="0"/>
                        <a:t>0.05%</a:t>
                      </a:r>
                      <a:endParaRPr lang="en-US" sz="1100" b="0" dirty="0"/>
                    </a:p>
                  </a:txBody>
                  <a:tcPr/>
                </a:tc>
                <a:tc>
                  <a:txBody>
                    <a:bodyPr/>
                    <a:lstStyle/>
                    <a:p>
                      <a:r>
                        <a:rPr lang="en-US" sz="1100" dirty="0"/>
                        <a:t>0.05%</a:t>
                      </a:r>
                      <a:endParaRPr lang="en-US" sz="1100" b="0" dirty="0"/>
                    </a:p>
                  </a:txBody>
                  <a:tcPr/>
                </a:tc>
                <a:tc>
                  <a:txBody>
                    <a:bodyPr/>
                    <a:lstStyle/>
                    <a:p>
                      <a:r>
                        <a:rPr lang="en-US" sz="1100" dirty="0"/>
                        <a:t>84%</a:t>
                      </a:r>
                      <a:endParaRPr lang="en-US" sz="1100" b="0" dirty="0"/>
                    </a:p>
                  </a:txBody>
                  <a:tcPr/>
                </a:tc>
                <a:extLst>
                  <a:ext uri="{0D108BD9-81ED-4DB2-BD59-A6C34878D82A}">
                    <a16:rowId xmlns:a16="http://schemas.microsoft.com/office/drawing/2014/main" val="1581922497"/>
                  </a:ext>
                </a:extLst>
              </a:tr>
              <a:tr h="384384">
                <a:tc>
                  <a:txBody>
                    <a:bodyPr/>
                    <a:lstStyle/>
                    <a:p>
                      <a:r>
                        <a:rPr lang="en-US" sz="1100" dirty="0"/>
                        <a:t>Female Sterilization</a:t>
                      </a:r>
                      <a:endParaRPr lang="en-US" sz="1100" b="0" dirty="0"/>
                    </a:p>
                  </a:txBody>
                  <a:tcPr/>
                </a:tc>
                <a:tc>
                  <a:txBody>
                    <a:bodyPr/>
                    <a:lstStyle/>
                    <a:p>
                      <a:r>
                        <a:rPr lang="en-US" sz="1100" dirty="0"/>
                        <a:t>0.5%</a:t>
                      </a:r>
                      <a:endParaRPr lang="en-US" sz="1100" b="0" dirty="0"/>
                    </a:p>
                  </a:txBody>
                  <a:tcPr/>
                </a:tc>
                <a:tc>
                  <a:txBody>
                    <a:bodyPr/>
                    <a:lstStyle/>
                    <a:p>
                      <a:r>
                        <a:rPr lang="en-US" sz="1100" dirty="0"/>
                        <a:t>0.5%</a:t>
                      </a:r>
                      <a:endParaRPr lang="en-US" sz="1100" b="0" dirty="0"/>
                    </a:p>
                  </a:txBody>
                  <a:tcPr/>
                </a:tc>
                <a:tc>
                  <a:txBody>
                    <a:bodyPr/>
                    <a:lstStyle/>
                    <a:p>
                      <a:r>
                        <a:rPr lang="en-US" sz="1100" dirty="0"/>
                        <a:t>100%</a:t>
                      </a:r>
                      <a:endParaRPr lang="en-US" sz="1100" b="0" dirty="0"/>
                    </a:p>
                  </a:txBody>
                  <a:tcPr/>
                </a:tc>
                <a:extLst>
                  <a:ext uri="{0D108BD9-81ED-4DB2-BD59-A6C34878D82A}">
                    <a16:rowId xmlns:a16="http://schemas.microsoft.com/office/drawing/2014/main" val="2336249148"/>
                  </a:ext>
                </a:extLst>
              </a:tr>
              <a:tr h="384384">
                <a:tc>
                  <a:txBody>
                    <a:bodyPr/>
                    <a:lstStyle/>
                    <a:p>
                      <a:r>
                        <a:rPr lang="en-US" sz="1100" dirty="0"/>
                        <a:t>Male Sterilization</a:t>
                      </a:r>
                      <a:endParaRPr lang="en-US" sz="1100" b="0" dirty="0"/>
                    </a:p>
                  </a:txBody>
                  <a:tcPr/>
                </a:tc>
                <a:tc>
                  <a:txBody>
                    <a:bodyPr/>
                    <a:lstStyle/>
                    <a:p>
                      <a:r>
                        <a:rPr lang="en-US" sz="1100" dirty="0"/>
                        <a:t>0.15%</a:t>
                      </a:r>
                      <a:endParaRPr lang="en-US" sz="1100" b="0" dirty="0"/>
                    </a:p>
                  </a:txBody>
                  <a:tcPr/>
                </a:tc>
                <a:tc>
                  <a:txBody>
                    <a:bodyPr/>
                    <a:lstStyle/>
                    <a:p>
                      <a:r>
                        <a:rPr lang="en-US" sz="1100" dirty="0"/>
                        <a:t>0.10%</a:t>
                      </a:r>
                      <a:endParaRPr lang="en-US" sz="1100" b="0" dirty="0"/>
                    </a:p>
                  </a:txBody>
                  <a:tcPr/>
                </a:tc>
                <a:tc>
                  <a:txBody>
                    <a:bodyPr/>
                    <a:lstStyle/>
                    <a:p>
                      <a:r>
                        <a:rPr lang="en-US" sz="1100" dirty="0"/>
                        <a:t>100%</a:t>
                      </a:r>
                      <a:endParaRPr lang="en-US" sz="1100" b="0" dirty="0"/>
                    </a:p>
                  </a:txBody>
                  <a:tcPr/>
                </a:tc>
                <a:extLst>
                  <a:ext uri="{0D108BD9-81ED-4DB2-BD59-A6C34878D82A}">
                    <a16:rowId xmlns:a16="http://schemas.microsoft.com/office/drawing/2014/main" val="2844049831"/>
                  </a:ext>
                </a:extLst>
              </a:tr>
            </a:tbl>
          </a:graphicData>
        </a:graphic>
      </p:graphicFrame>
      <p:sp>
        <p:nvSpPr>
          <p:cNvPr id="18" name="TextBox 17">
            <a:extLst>
              <a:ext uri="{FF2B5EF4-FFF2-40B4-BE49-F238E27FC236}">
                <a16:creationId xmlns:a16="http://schemas.microsoft.com/office/drawing/2014/main" id="{EACCD944-F37E-4346-9522-187902F325EF}"/>
              </a:ext>
            </a:extLst>
          </p:cNvPr>
          <p:cNvSpPr txBox="1"/>
          <p:nvPr/>
        </p:nvSpPr>
        <p:spPr>
          <a:xfrm rot="16200000">
            <a:off x="10210957" y="2615655"/>
            <a:ext cx="3106455" cy="276999"/>
          </a:xfrm>
          <a:prstGeom prst="rect">
            <a:avLst/>
          </a:prstGeom>
          <a:noFill/>
        </p:spPr>
        <p:txBody>
          <a:bodyPr wrap="square" rtlCol="0">
            <a:spAutoFit/>
          </a:bodyPr>
          <a:lstStyle/>
          <a:p>
            <a:pPr algn="ctr"/>
            <a:r>
              <a:rPr lang="en-US" sz="1200" b="1" dirty="0">
                <a:solidFill>
                  <a:schemeClr val="accent5">
                    <a:lumMod val="50000"/>
                  </a:schemeClr>
                </a:solidFill>
              </a:rPr>
              <a:t>Effectiveness</a:t>
            </a:r>
          </a:p>
        </p:txBody>
      </p:sp>
      <p:cxnSp>
        <p:nvCxnSpPr>
          <p:cNvPr id="19" name="Straight Arrow Connector 18">
            <a:extLst>
              <a:ext uri="{FF2B5EF4-FFF2-40B4-BE49-F238E27FC236}">
                <a16:creationId xmlns:a16="http://schemas.microsoft.com/office/drawing/2014/main" id="{3582E819-9C3C-7443-A0C3-46410A55E8DE}"/>
              </a:ext>
            </a:extLst>
          </p:cNvPr>
          <p:cNvCxnSpPr>
            <a:cxnSpLocks/>
          </p:cNvCxnSpPr>
          <p:nvPr/>
        </p:nvCxnSpPr>
        <p:spPr>
          <a:xfrm>
            <a:off x="11557869" y="1064224"/>
            <a:ext cx="0" cy="4138701"/>
          </a:xfrm>
          <a:prstGeom prst="straightConnector1">
            <a:avLst/>
          </a:prstGeom>
          <a:ln>
            <a:solidFill>
              <a:schemeClr val="accent5">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6CEFA945-C38A-284B-B9F3-21AE22D9242D}"/>
              </a:ext>
            </a:extLst>
          </p:cNvPr>
          <p:cNvSpPr txBox="1"/>
          <p:nvPr/>
        </p:nvSpPr>
        <p:spPr>
          <a:xfrm>
            <a:off x="7202855" y="5250026"/>
            <a:ext cx="5135880" cy="461665"/>
          </a:xfrm>
          <a:prstGeom prst="rect">
            <a:avLst/>
          </a:prstGeom>
        </p:spPr>
        <p:txBody>
          <a:bodyPr wrap="square" lIns="0">
            <a:noAutofit/>
          </a:bodyPr>
          <a:lstStyle>
            <a:defPPr>
              <a:defRPr lang="en-US"/>
            </a:defPPr>
            <a:lvl1pPr>
              <a:spcAft>
                <a:spcPts val="800"/>
              </a:spcAft>
              <a:defRPr sz="1200">
                <a:latin typeface="Calibri" panose="020F0502020204030204" pitchFamily="34" charset="0"/>
                <a:ea typeface="Calibri" panose="020F0502020204030204" pitchFamily="34" charset="0"/>
                <a:cs typeface="Calibri" panose="020F0502020204030204" pitchFamily="34" charset="0"/>
              </a:defRPr>
            </a:lvl1pPr>
          </a:lstStyle>
          <a:p>
            <a:r>
              <a:rPr lang="en-US" sz="1100" dirty="0"/>
              <a:t>Source: Trussell J. Contraceptive failure in the United States. Contraception. 2011;83(5):397–404. doi:10.1016/j.contraception.2011.01.021</a:t>
            </a:r>
          </a:p>
        </p:txBody>
      </p:sp>
      <p:sp>
        <p:nvSpPr>
          <p:cNvPr id="21" name="Rectangle 20"/>
          <p:cNvSpPr/>
          <p:nvPr/>
        </p:nvSpPr>
        <p:spPr>
          <a:xfrm>
            <a:off x="6621793" y="168941"/>
            <a:ext cx="5166860" cy="523220"/>
          </a:xfrm>
          <a:prstGeom prst="rect">
            <a:avLst/>
          </a:prstGeom>
        </p:spPr>
        <p:txBody>
          <a:bodyPr wrap="square">
            <a:spAutoFit/>
          </a:bodyPr>
          <a:lstStyle/>
          <a:p>
            <a:pPr algn="ctr"/>
            <a:r>
              <a:rPr lang="en-US" sz="1400" b="1" dirty="0"/>
              <a:t>The percentage of women who experienced an unintended pregnancy within the first year of typical use  </a:t>
            </a:r>
          </a:p>
        </p:txBody>
      </p:sp>
      <p:sp>
        <p:nvSpPr>
          <p:cNvPr id="3" name="Rectangle 2"/>
          <p:cNvSpPr/>
          <p:nvPr/>
        </p:nvSpPr>
        <p:spPr>
          <a:xfrm>
            <a:off x="112196" y="1602604"/>
            <a:ext cx="6142316" cy="1501693"/>
          </a:xfrm>
          <a:prstGeom prst="rect">
            <a:avLst/>
          </a:prstGeom>
        </p:spPr>
        <p:txBody>
          <a:bodyPr wrap="square">
            <a:spAutoFit/>
          </a:bodyPr>
          <a:lstStyle/>
          <a:p>
            <a:pPr marL="285750" indent="-285750">
              <a:lnSpc>
                <a:spcPct val="115000"/>
              </a:lnSpc>
              <a:spcAft>
                <a:spcPts val="600"/>
              </a:spcAft>
              <a:buClr>
                <a:schemeClr val="accent3"/>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hormonal IUD is one of the most effective methods of contraception available and offers long-acting protection</a:t>
            </a:r>
          </a:p>
          <a:p>
            <a:pPr marL="285750" indent="-285750">
              <a:lnSpc>
                <a:spcPct val="115000"/>
              </a:lnSpc>
              <a:spcAft>
                <a:spcPts val="600"/>
              </a:spcAft>
              <a:buClr>
                <a:schemeClr val="accent3"/>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hormonal IUD has high continuation rates among users</a:t>
            </a:r>
          </a:p>
          <a:p>
            <a:pPr>
              <a:lnSpc>
                <a:spcPct val="115000"/>
              </a:lnSpc>
              <a:spcAft>
                <a:spcPts val="600"/>
              </a:spcAft>
              <a:buClr>
                <a:schemeClr val="accent3"/>
              </a:buClr>
            </a:pP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6E38B14B-B0A0-45E6-8EEB-9EA83FD6C50C}"/>
              </a:ext>
            </a:extLst>
          </p:cNvPr>
          <p:cNvGraphicFramePr>
            <a:graphicFrameLocks noGrp="1"/>
          </p:cNvGraphicFramePr>
          <p:nvPr>
            <p:extLst>
              <p:ext uri="{D42A27DB-BD31-4B8C-83A1-F6EECF244321}">
                <p14:modId xmlns:p14="http://schemas.microsoft.com/office/powerpoint/2010/main" val="4086443122"/>
              </p:ext>
            </p:extLst>
          </p:nvPr>
        </p:nvGraphicFramePr>
        <p:xfrm>
          <a:off x="525576" y="3139669"/>
          <a:ext cx="5648176" cy="2275440"/>
        </p:xfrm>
        <a:graphic>
          <a:graphicData uri="http://schemas.openxmlformats.org/drawingml/2006/table">
            <a:tbl>
              <a:tblPr firstRow="1" bandRow="1"/>
              <a:tblGrid>
                <a:gridCol w="1412044">
                  <a:extLst>
                    <a:ext uri="{9D8B030D-6E8A-4147-A177-3AD203B41FA5}">
                      <a16:colId xmlns:a16="http://schemas.microsoft.com/office/drawing/2014/main" val="3638815130"/>
                    </a:ext>
                  </a:extLst>
                </a:gridCol>
                <a:gridCol w="1412044">
                  <a:extLst>
                    <a:ext uri="{9D8B030D-6E8A-4147-A177-3AD203B41FA5}">
                      <a16:colId xmlns:a16="http://schemas.microsoft.com/office/drawing/2014/main" val="3032782417"/>
                    </a:ext>
                  </a:extLst>
                </a:gridCol>
                <a:gridCol w="1412044">
                  <a:extLst>
                    <a:ext uri="{9D8B030D-6E8A-4147-A177-3AD203B41FA5}">
                      <a16:colId xmlns:a16="http://schemas.microsoft.com/office/drawing/2014/main" val="2963609967"/>
                    </a:ext>
                  </a:extLst>
                </a:gridCol>
                <a:gridCol w="1412044">
                  <a:extLst>
                    <a:ext uri="{9D8B030D-6E8A-4147-A177-3AD203B41FA5}">
                      <a16:colId xmlns:a16="http://schemas.microsoft.com/office/drawing/2014/main" val="3798869270"/>
                    </a:ext>
                  </a:extLst>
                </a:gridCol>
              </a:tblGrid>
              <a:tr h="299478">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ctr"/>
                      <a:r>
                        <a:rPr lang="en-US" sz="1200" b="1" dirty="0">
                          <a:solidFill>
                            <a:schemeClr val="tx1">
                              <a:lumMod val="95000"/>
                              <a:lumOff val="5000"/>
                            </a:schemeClr>
                          </a:solidFill>
                          <a:latin typeface="+mn-lt"/>
                          <a:cs typeface="Calibri" panose="020F0502020204030204" pitchFamily="34" charset="0"/>
                        </a:rPr>
                        <a:t>12-month continuation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2C2C">
                        <a:lumMod val="50000"/>
                        <a:lumOff val="50000"/>
                      </a:srgbClr>
                    </a:solidFill>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ctr"/>
                      <a:endParaRPr lang="en-US" sz="1200" dirty="0">
                        <a:solidFill>
                          <a:schemeClr val="tx1">
                            <a:lumMod val="95000"/>
                            <a:lumOff val="5000"/>
                          </a:schemeClr>
                        </a:solidFill>
                        <a:latin typeface="+mn-lt"/>
                        <a:cs typeface="Calibri" panose="020F0502020204030204" pitchFamily="34" charset="0"/>
                      </a:endParaRPr>
                    </a:p>
                    <a:p>
                      <a:pPr algn="ctr"/>
                      <a:r>
                        <a:rPr lang="en-US" sz="1200" dirty="0">
                          <a:solidFill>
                            <a:schemeClr val="tx1">
                              <a:lumMod val="95000"/>
                              <a:lumOff val="5000"/>
                            </a:schemeClr>
                          </a:solidFill>
                          <a:latin typeface="+mn-lt"/>
                          <a:cs typeface="Calibri" panose="020F0502020204030204" pitchFamily="34" charset="0"/>
                        </a:rPr>
                        <a:t>Hormonal IUD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2C2C">
                        <a:lumMod val="50000"/>
                        <a:lumOff val="50000"/>
                      </a:srgbClr>
                    </a:solidFill>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ctr"/>
                      <a:endParaRPr lang="en-US" sz="1200" dirty="0">
                        <a:solidFill>
                          <a:schemeClr val="tx1">
                            <a:lumMod val="95000"/>
                            <a:lumOff val="5000"/>
                          </a:schemeClr>
                        </a:solidFill>
                        <a:latin typeface="+mn-lt"/>
                        <a:cs typeface="Calibri" panose="020F0502020204030204" pitchFamily="34" charset="0"/>
                      </a:endParaRPr>
                    </a:p>
                    <a:p>
                      <a:pPr algn="ctr"/>
                      <a:r>
                        <a:rPr lang="en-US" sz="1200" dirty="0">
                          <a:solidFill>
                            <a:schemeClr val="tx1">
                              <a:lumMod val="95000"/>
                              <a:lumOff val="5000"/>
                            </a:schemeClr>
                          </a:solidFill>
                          <a:latin typeface="+mn-lt"/>
                          <a:cs typeface="Calibri" panose="020F0502020204030204" pitchFamily="34" charset="0"/>
                        </a:rPr>
                        <a:t>Copper IUD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2C2C">
                        <a:lumMod val="50000"/>
                        <a:lumOff val="50000"/>
                      </a:srgbClr>
                    </a:solidFill>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ctr"/>
                      <a:endParaRPr lang="en-US" sz="1200" dirty="0">
                        <a:solidFill>
                          <a:schemeClr val="tx1">
                            <a:lumMod val="95000"/>
                            <a:lumOff val="5000"/>
                          </a:schemeClr>
                        </a:solidFill>
                        <a:latin typeface="+mn-lt"/>
                        <a:cs typeface="Calibri" panose="020F0502020204030204" pitchFamily="34" charset="0"/>
                      </a:endParaRPr>
                    </a:p>
                    <a:p>
                      <a:pPr algn="ctr"/>
                      <a:r>
                        <a:rPr lang="en-US" sz="1200" dirty="0">
                          <a:solidFill>
                            <a:schemeClr val="tx1">
                              <a:lumMod val="95000"/>
                              <a:lumOff val="5000"/>
                            </a:schemeClr>
                          </a:solidFill>
                          <a:latin typeface="+mn-lt"/>
                          <a:cs typeface="Calibri" panose="020F0502020204030204" pitchFamily="34" charset="0"/>
                        </a:rPr>
                        <a:t>Implant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2C2C">
                        <a:lumMod val="50000"/>
                        <a:lumOff val="50000"/>
                      </a:srgbClr>
                    </a:solidFill>
                  </a:tcPr>
                </a:tc>
                <a:extLst>
                  <a:ext uri="{0D108BD9-81ED-4DB2-BD59-A6C34878D82A}">
                    <a16:rowId xmlns:a16="http://schemas.microsoft.com/office/drawing/2014/main" val="3941476390"/>
                  </a:ext>
                </a:extLst>
              </a:tr>
              <a:tr h="299478">
                <a:tc rowSpan="2">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endParaRPr lang="en-US" sz="1200" b="1" dirty="0">
                        <a:solidFill>
                          <a:schemeClr val="tx1">
                            <a:lumMod val="95000"/>
                            <a:lumOff val="5000"/>
                          </a:schemeClr>
                        </a:solidFill>
                        <a:latin typeface="+mn-lt"/>
                        <a:cs typeface="Calibri" panose="020F0502020204030204" pitchFamily="34" charset="0"/>
                      </a:endParaRPr>
                    </a:p>
                    <a:p>
                      <a:pPr algn="ctr"/>
                      <a:r>
                        <a:rPr lang="en-US" sz="1200" b="1" dirty="0">
                          <a:solidFill>
                            <a:schemeClr val="tx1">
                              <a:lumMod val="95000"/>
                              <a:lumOff val="5000"/>
                            </a:schemeClr>
                          </a:solidFill>
                          <a:latin typeface="+mn-lt"/>
                          <a:cs typeface="Calibri" panose="020F0502020204030204" pitchFamily="34" charset="0"/>
                        </a:rPr>
                        <a:t>Nigeria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2C2C">
                        <a:lumMod val="25000"/>
                        <a:lumOff val="75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dirty="0">
                          <a:solidFill>
                            <a:schemeClr val="tx1">
                              <a:lumMod val="95000"/>
                              <a:lumOff val="5000"/>
                            </a:schemeClr>
                          </a:solidFill>
                          <a:latin typeface="+mn-lt"/>
                          <a:cs typeface="Calibri" panose="020F0502020204030204" pitchFamily="34" charset="0"/>
                        </a:rPr>
                        <a:t>n=266</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a:solidFill>
                            <a:schemeClr val="tx1">
                              <a:lumMod val="95000"/>
                              <a:lumOff val="5000"/>
                            </a:schemeClr>
                          </a:solidFill>
                          <a:latin typeface="+mn-lt"/>
                          <a:cs typeface="Calibri" panose="020F0502020204030204" pitchFamily="34" charset="0"/>
                        </a:rPr>
                        <a:t>n=274</a:t>
                      </a:r>
                      <a:endParaRPr lang="en-US" sz="1200" dirty="0">
                        <a:solidFill>
                          <a:schemeClr val="tx1">
                            <a:lumMod val="95000"/>
                            <a:lumOff val="5000"/>
                          </a:schemeClr>
                        </a:solidFill>
                        <a:latin typeface="+mn-lt"/>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a:solidFill>
                            <a:schemeClr val="tx1">
                              <a:lumMod val="95000"/>
                              <a:lumOff val="5000"/>
                            </a:schemeClr>
                          </a:solidFill>
                          <a:latin typeface="+mn-lt"/>
                          <a:cs typeface="Calibri" panose="020F0502020204030204" pitchFamily="34" charset="0"/>
                        </a:rPr>
                        <a:t>n=295</a:t>
                      </a:r>
                      <a:endParaRPr lang="en-US" sz="1200" dirty="0">
                        <a:solidFill>
                          <a:schemeClr val="tx1">
                            <a:lumMod val="95000"/>
                            <a:lumOff val="5000"/>
                          </a:schemeClr>
                        </a:solidFill>
                        <a:latin typeface="+mn-lt"/>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extLst>
                  <a:ext uri="{0D108BD9-81ED-4DB2-BD59-A6C34878D82A}">
                    <a16:rowId xmlns:a16="http://schemas.microsoft.com/office/drawing/2014/main" val="3459083017"/>
                  </a:ext>
                </a:extLst>
              </a:tr>
              <a:tr h="51728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95000"/>
                              <a:lumOff val="5000"/>
                            </a:schemeClr>
                          </a:solidFill>
                          <a:latin typeface="+mn-lt"/>
                          <a:cs typeface="Calibri" panose="020F0502020204030204" pitchFamily="34" charset="0"/>
                        </a:rPr>
                        <a:t>86.8%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95000"/>
                              <a:lumOff val="5000"/>
                            </a:schemeClr>
                          </a:solidFill>
                          <a:latin typeface="+mn-lt"/>
                          <a:cs typeface="Calibri" panose="020F0502020204030204" pitchFamily="34" charset="0"/>
                        </a:rPr>
                        <a:t>(82.1-90.4)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95000"/>
                              <a:lumOff val="5000"/>
                            </a:schemeClr>
                          </a:solidFill>
                          <a:latin typeface="+mn-lt"/>
                          <a:cs typeface="Calibri" panose="020F0502020204030204" pitchFamily="34" charset="0"/>
                        </a:rPr>
                        <a:t>86.9%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95000"/>
                              <a:lumOff val="5000"/>
                            </a:schemeClr>
                          </a:solidFill>
                          <a:latin typeface="+mn-lt"/>
                          <a:cs typeface="Calibri" panose="020F0502020204030204" pitchFamily="34" charset="0"/>
                        </a:rPr>
                        <a:t>(82.1-90.4)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95000"/>
                              <a:lumOff val="5000"/>
                            </a:schemeClr>
                          </a:solidFill>
                          <a:latin typeface="+mn-lt"/>
                          <a:cs typeface="Calibri" panose="020F0502020204030204" pitchFamily="34" charset="0"/>
                        </a:rPr>
                        <a:t>85.0%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95000"/>
                              <a:lumOff val="5000"/>
                            </a:schemeClr>
                          </a:solidFill>
                          <a:latin typeface="+mn-lt"/>
                          <a:cs typeface="Calibri" panose="020F0502020204030204" pitchFamily="34" charset="0"/>
                        </a:rPr>
                        <a:t>(80.2-88.7)</a:t>
                      </a:r>
                      <a:endParaRPr lang="fr-FR" sz="1200" b="0" dirty="0">
                        <a:solidFill>
                          <a:schemeClr val="tx1">
                            <a:lumMod val="95000"/>
                            <a:lumOff val="5000"/>
                          </a:schemeClr>
                        </a:solidFill>
                        <a:latin typeface="+mn-lt"/>
                        <a:cs typeface="Calibri" panose="020F050202020403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extLst>
                  <a:ext uri="{0D108BD9-81ED-4DB2-BD59-A6C34878D82A}">
                    <a16:rowId xmlns:a16="http://schemas.microsoft.com/office/drawing/2014/main" val="194248825"/>
                  </a:ext>
                </a:extLst>
              </a:tr>
              <a:tr h="301320">
                <a:tc rowSpan="2">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endParaRPr lang="en-US" sz="1200" b="1" dirty="0">
                        <a:solidFill>
                          <a:schemeClr val="tx1">
                            <a:lumMod val="95000"/>
                            <a:lumOff val="5000"/>
                          </a:schemeClr>
                        </a:solidFill>
                        <a:latin typeface="+mn-lt"/>
                        <a:cs typeface="Calibri" panose="020F0502020204030204" pitchFamily="34" charset="0"/>
                      </a:endParaRPr>
                    </a:p>
                    <a:p>
                      <a:pPr algn="ctr"/>
                      <a:r>
                        <a:rPr lang="en-US" sz="1200" b="1" dirty="0">
                          <a:solidFill>
                            <a:schemeClr val="tx1">
                              <a:lumMod val="95000"/>
                              <a:lumOff val="5000"/>
                            </a:schemeClr>
                          </a:solidFill>
                          <a:latin typeface="+mn-lt"/>
                          <a:cs typeface="Calibri" panose="020F0502020204030204" pitchFamily="34" charset="0"/>
                        </a:rPr>
                        <a:t>Zambia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C2C2C">
                        <a:lumMod val="25000"/>
                        <a:lumOff val="75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dirty="0">
                          <a:solidFill>
                            <a:schemeClr val="tx1">
                              <a:lumMod val="95000"/>
                              <a:lumOff val="5000"/>
                            </a:schemeClr>
                          </a:solidFill>
                          <a:latin typeface="+mn-lt"/>
                          <a:cs typeface="Calibri" panose="020F0502020204030204" pitchFamily="34" charset="0"/>
                        </a:rPr>
                        <a:t>n=140</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dirty="0">
                          <a:solidFill>
                            <a:schemeClr val="tx1">
                              <a:lumMod val="95000"/>
                              <a:lumOff val="5000"/>
                            </a:schemeClr>
                          </a:solidFill>
                          <a:latin typeface="+mn-lt"/>
                          <a:cs typeface="Calibri" panose="020F0502020204030204" pitchFamily="34" charset="0"/>
                        </a:rPr>
                        <a:t>n=149</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a:solidFill>
                            <a:schemeClr val="tx1">
                              <a:lumMod val="95000"/>
                              <a:lumOff val="5000"/>
                            </a:schemeClr>
                          </a:solidFill>
                          <a:latin typeface="+mn-lt"/>
                          <a:cs typeface="Calibri" panose="020F0502020204030204" pitchFamily="34" charset="0"/>
                        </a:rPr>
                        <a:t>n=78</a:t>
                      </a:r>
                      <a:endParaRPr lang="en-US" sz="1200" dirty="0">
                        <a:solidFill>
                          <a:schemeClr val="tx1">
                            <a:lumMod val="95000"/>
                            <a:lumOff val="5000"/>
                          </a:schemeClr>
                        </a:solidFill>
                        <a:latin typeface="+mn-lt"/>
                        <a:cs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extLst>
                  <a:ext uri="{0D108BD9-81ED-4DB2-BD59-A6C34878D82A}">
                    <a16:rowId xmlns:a16="http://schemas.microsoft.com/office/drawing/2014/main" val="2764978088"/>
                  </a:ext>
                </a:extLst>
              </a:tr>
              <a:tr h="517281">
                <a:tc vMerge="1">
                  <a:txBody>
                    <a:bodyPr/>
                    <a:lstStyle/>
                    <a:p>
                      <a:pPr algn="ctr"/>
                      <a:endParaRPr lang="en-US" sz="1600"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25000"/>
                        <a:lumOff val="75000"/>
                      </a:scheme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b="0">
                          <a:solidFill>
                            <a:schemeClr val="tx1">
                              <a:lumMod val="95000"/>
                              <a:lumOff val="5000"/>
                            </a:schemeClr>
                          </a:solidFill>
                          <a:latin typeface="+mn-lt"/>
                          <a:cs typeface="Calibri" panose="020F0502020204030204" pitchFamily="34" charset="0"/>
                        </a:rPr>
                        <a:t>94.7% </a:t>
                      </a:r>
                    </a:p>
                    <a:p>
                      <a:pPr algn="ctr"/>
                      <a:r>
                        <a:rPr lang="en-US" sz="1200" b="0">
                          <a:solidFill>
                            <a:schemeClr val="tx1">
                              <a:lumMod val="95000"/>
                              <a:lumOff val="5000"/>
                            </a:schemeClr>
                          </a:solidFill>
                          <a:latin typeface="+mn-lt"/>
                          <a:cs typeface="Calibri" panose="020F0502020204030204" pitchFamily="34" charset="0"/>
                        </a:rPr>
                        <a:t>(89.2-97.4)</a:t>
                      </a:r>
                      <a:endParaRPr lang="en-US" sz="1200" b="0" dirty="0">
                        <a:solidFill>
                          <a:schemeClr val="tx1">
                            <a:lumMod val="95000"/>
                            <a:lumOff val="5000"/>
                          </a:schemeClr>
                        </a:solidFill>
                        <a:latin typeface="+mn-lt"/>
                        <a:cs typeface="Calibri" panose="020F050202020403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b="0" dirty="0">
                          <a:solidFill>
                            <a:schemeClr val="tx1">
                              <a:lumMod val="95000"/>
                              <a:lumOff val="5000"/>
                            </a:schemeClr>
                          </a:solidFill>
                          <a:latin typeface="+mn-lt"/>
                          <a:cs typeface="Calibri" panose="020F0502020204030204" pitchFamily="34" charset="0"/>
                        </a:rPr>
                        <a:t>89.1% </a:t>
                      </a:r>
                    </a:p>
                    <a:p>
                      <a:pPr algn="ctr"/>
                      <a:r>
                        <a:rPr lang="en-US" sz="1200" b="0" dirty="0">
                          <a:solidFill>
                            <a:schemeClr val="tx1">
                              <a:lumMod val="95000"/>
                              <a:lumOff val="5000"/>
                            </a:schemeClr>
                          </a:solidFill>
                          <a:latin typeface="+mn-lt"/>
                          <a:cs typeface="Calibri" panose="020F0502020204030204" pitchFamily="34" charset="0"/>
                        </a:rPr>
                        <a:t>(82.3-93.4)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tc>
                  <a:txBody>
                    <a:bodyPr/>
                    <a:lstStyle>
                      <a:lvl1pPr marL="0" algn="l" defTabSz="914400" rtl="0" eaLnBrk="1" latinLnBrk="0" hangingPunct="1">
                        <a:defRPr sz="1800" kern="1200">
                          <a:solidFill>
                            <a:schemeClr val="lt1"/>
                          </a:solidFill>
                          <a:latin typeface="Corbel" panose="020B0503020204020204"/>
                        </a:defRPr>
                      </a:lvl1pPr>
                      <a:lvl2pPr marL="457200" algn="l" defTabSz="914400" rtl="0" eaLnBrk="1" latinLnBrk="0" hangingPunct="1">
                        <a:defRPr sz="1800" kern="1200">
                          <a:solidFill>
                            <a:schemeClr val="lt1"/>
                          </a:solidFill>
                          <a:latin typeface="Corbel" panose="020B0503020204020204"/>
                        </a:defRPr>
                      </a:lvl2pPr>
                      <a:lvl3pPr marL="914400" algn="l" defTabSz="914400" rtl="0" eaLnBrk="1" latinLnBrk="0" hangingPunct="1">
                        <a:defRPr sz="1800" kern="1200">
                          <a:solidFill>
                            <a:schemeClr val="lt1"/>
                          </a:solidFill>
                          <a:latin typeface="Corbel" panose="020B0503020204020204"/>
                        </a:defRPr>
                      </a:lvl3pPr>
                      <a:lvl4pPr marL="1371600" algn="l" defTabSz="914400" rtl="0" eaLnBrk="1" latinLnBrk="0" hangingPunct="1">
                        <a:defRPr sz="1800" kern="1200">
                          <a:solidFill>
                            <a:schemeClr val="lt1"/>
                          </a:solidFill>
                          <a:latin typeface="Corbel" panose="020B0503020204020204"/>
                        </a:defRPr>
                      </a:lvl4pPr>
                      <a:lvl5pPr marL="1828800" algn="l" defTabSz="914400" rtl="0" eaLnBrk="1" latinLnBrk="0" hangingPunct="1">
                        <a:defRPr sz="1800" kern="1200">
                          <a:solidFill>
                            <a:schemeClr val="lt1"/>
                          </a:solidFill>
                          <a:latin typeface="Corbel" panose="020B0503020204020204"/>
                        </a:defRPr>
                      </a:lvl5pPr>
                      <a:lvl6pPr marL="2286000" algn="l" defTabSz="914400" rtl="0" eaLnBrk="1" latinLnBrk="0" hangingPunct="1">
                        <a:defRPr sz="1800" kern="1200">
                          <a:solidFill>
                            <a:schemeClr val="lt1"/>
                          </a:solidFill>
                          <a:latin typeface="Corbel" panose="020B0503020204020204"/>
                        </a:defRPr>
                      </a:lvl6pPr>
                      <a:lvl7pPr marL="2743200" algn="l" defTabSz="914400" rtl="0" eaLnBrk="1" latinLnBrk="0" hangingPunct="1">
                        <a:defRPr sz="1800" kern="1200">
                          <a:solidFill>
                            <a:schemeClr val="lt1"/>
                          </a:solidFill>
                          <a:latin typeface="Corbel" panose="020B0503020204020204"/>
                        </a:defRPr>
                      </a:lvl7pPr>
                      <a:lvl8pPr marL="3200400" algn="l" defTabSz="914400" rtl="0" eaLnBrk="1" latinLnBrk="0" hangingPunct="1">
                        <a:defRPr sz="1800" kern="1200">
                          <a:solidFill>
                            <a:schemeClr val="lt1"/>
                          </a:solidFill>
                          <a:latin typeface="Corbel" panose="020B0503020204020204"/>
                        </a:defRPr>
                      </a:lvl8pPr>
                      <a:lvl9pPr marL="3657600" algn="l" defTabSz="914400" rtl="0" eaLnBrk="1" latinLnBrk="0" hangingPunct="1">
                        <a:defRPr sz="1800" kern="1200">
                          <a:solidFill>
                            <a:schemeClr val="lt1"/>
                          </a:solidFill>
                          <a:latin typeface="Corbel" panose="020B0503020204020204"/>
                        </a:defRPr>
                      </a:lvl9pPr>
                    </a:lstStyle>
                    <a:p>
                      <a:pPr algn="ctr"/>
                      <a:r>
                        <a:rPr lang="en-US" sz="1200" b="0" dirty="0">
                          <a:solidFill>
                            <a:schemeClr val="tx1">
                              <a:lumMod val="95000"/>
                              <a:lumOff val="5000"/>
                            </a:schemeClr>
                          </a:solidFill>
                          <a:latin typeface="+mn-lt"/>
                          <a:cs typeface="Calibri" panose="020F0502020204030204" pitchFamily="34" charset="0"/>
                        </a:rPr>
                        <a:t>83.1% </a:t>
                      </a:r>
                    </a:p>
                    <a:p>
                      <a:pPr algn="ctr"/>
                      <a:r>
                        <a:rPr lang="en-US" sz="1200" b="0" dirty="0">
                          <a:solidFill>
                            <a:schemeClr val="tx1">
                              <a:lumMod val="95000"/>
                              <a:lumOff val="5000"/>
                            </a:schemeClr>
                          </a:solidFill>
                          <a:latin typeface="+mn-lt"/>
                          <a:cs typeface="Calibri" panose="020F0502020204030204" pitchFamily="34" charset="0"/>
                        </a:rPr>
                        <a:t>(72.2-90.1)</a:t>
                      </a:r>
                      <a:endParaRPr lang="fr-FR" sz="1200" b="0" dirty="0">
                        <a:solidFill>
                          <a:schemeClr val="tx1">
                            <a:lumMod val="95000"/>
                            <a:lumOff val="5000"/>
                          </a:schemeClr>
                        </a:solidFill>
                        <a:latin typeface="+mn-lt"/>
                        <a:cs typeface="Calibri" panose="020F050202020403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6617">
                        <a:lumMod val="40000"/>
                        <a:lumOff val="60000"/>
                      </a:srgbClr>
                    </a:solidFill>
                  </a:tcPr>
                </a:tc>
                <a:extLst>
                  <a:ext uri="{0D108BD9-81ED-4DB2-BD59-A6C34878D82A}">
                    <a16:rowId xmlns:a16="http://schemas.microsoft.com/office/drawing/2014/main" val="3409161805"/>
                  </a:ext>
                </a:extLst>
              </a:tr>
            </a:tbl>
          </a:graphicData>
        </a:graphic>
      </p:graphicFrame>
      <p:sp>
        <p:nvSpPr>
          <p:cNvPr id="24" name="TextBox 23">
            <a:extLst>
              <a:ext uri="{FF2B5EF4-FFF2-40B4-BE49-F238E27FC236}">
                <a16:creationId xmlns:a16="http://schemas.microsoft.com/office/drawing/2014/main" id="{0D6626C0-C37B-4C2E-9298-38F1B6F16B00}"/>
              </a:ext>
            </a:extLst>
          </p:cNvPr>
          <p:cNvSpPr txBox="1"/>
          <p:nvPr/>
        </p:nvSpPr>
        <p:spPr>
          <a:xfrm>
            <a:off x="752574" y="5599721"/>
            <a:ext cx="5194180" cy="461665"/>
          </a:xfrm>
          <a:prstGeom prst="rect">
            <a:avLst/>
          </a:prstGeom>
        </p:spPr>
        <p:txBody>
          <a:bodyPr wrap="square" lIns="0">
            <a:noAutofit/>
          </a:bodyPr>
          <a:lstStyle>
            <a:defPPr>
              <a:defRPr lang="en-US"/>
            </a:defPPr>
            <a:lvl1pPr>
              <a:spcAft>
                <a:spcPts val="800"/>
              </a:spcAft>
              <a:defRPr sz="1200">
                <a:latin typeface="Calibri" panose="020F0502020204030204" pitchFamily="34" charset="0"/>
                <a:ea typeface="Calibri" panose="020F0502020204030204" pitchFamily="34" charset="0"/>
                <a:cs typeface="Calibri" panose="020F0502020204030204" pitchFamily="34" charset="0"/>
              </a:defRPr>
            </a:lvl1pPr>
          </a:lstStyle>
          <a:p>
            <a:r>
              <a:rPr lang="en-GB" sz="900" dirty="0">
                <a:effectLst/>
                <a:latin typeface="Calibri" panose="020F0502020204030204" pitchFamily="34" charset="0"/>
                <a:ea typeface="Calibri" panose="020F0502020204030204" pitchFamily="34" charset="0"/>
              </a:rPr>
              <a:t>Source: FHI 360, PSI and Society for Family Health. LEAP Initiative. Hormonal IUD Updates: New Insights and Steps Toward Scale. Day 1 of Global Technical Consultation. Washington D.C.: U.S. Agency for International Development; 2020. Available from: </a:t>
            </a:r>
            <a:r>
              <a:rPr lang="en-GB" sz="900" dirty="0">
                <a:effectLst/>
                <a:latin typeface="Calibri" panose="020F0502020204030204" pitchFamily="34" charset="0"/>
                <a:ea typeface="Calibri" panose="020F0502020204030204" pitchFamily="34" charset="0"/>
                <a:hlinkClick r:id="rId6"/>
              </a:rPr>
              <a:t>https://www.hormonaliud.org/ourlibrary/User/resource/Hormonal-IUD-Updates%3A-June-2020-Technical-Consultation-%E2%80%93-Day-1</a:t>
            </a:r>
            <a:endParaRPr lang="en-US" sz="900" dirty="0"/>
          </a:p>
        </p:txBody>
      </p:sp>
      <p:sp>
        <p:nvSpPr>
          <p:cNvPr id="25" name="TextBox 24">
            <a:extLst>
              <a:ext uri="{FF2B5EF4-FFF2-40B4-BE49-F238E27FC236}">
                <a16:creationId xmlns:a16="http://schemas.microsoft.com/office/drawing/2014/main" id="{10F9CE49-D170-4EA3-AE76-AE12E46CE4AD}"/>
              </a:ext>
            </a:extLst>
          </p:cNvPr>
          <p:cNvSpPr txBox="1"/>
          <p:nvPr/>
        </p:nvSpPr>
        <p:spPr>
          <a:xfrm>
            <a:off x="789307" y="103612"/>
            <a:ext cx="5240169" cy="1077218"/>
          </a:xfrm>
          <a:prstGeom prst="rect">
            <a:avLst/>
          </a:prstGeom>
          <a:noFill/>
        </p:spPr>
        <p:txBody>
          <a:bodyPr wrap="square" rtlCol="0">
            <a:spAutoFit/>
          </a:bodyPr>
          <a:lstStyle/>
          <a:p>
            <a:pPr algn="ctr"/>
            <a:r>
              <a:rPr lang="en-US" sz="3200" dirty="0"/>
              <a:t>Effectiveness &amp; </a:t>
            </a:r>
            <a:br>
              <a:rPr lang="en-US" sz="3200" dirty="0"/>
            </a:br>
            <a:r>
              <a:rPr lang="en-US" sz="3200" dirty="0"/>
              <a:t>continuation rates </a:t>
            </a:r>
          </a:p>
        </p:txBody>
      </p:sp>
      <p:sp>
        <p:nvSpPr>
          <p:cNvPr id="13" name="Rectangle 12">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8496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5" name="Rectangle 84">
            <a:extLst>
              <a:ext uri="{FF2B5EF4-FFF2-40B4-BE49-F238E27FC236}">
                <a16:creationId xmlns:a16="http://schemas.microsoft.com/office/drawing/2014/main" id="{4EDA0520-EEAF-FB48-804C-5ABD69774099}"/>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F4F35B-0049-B945-A3F5-F4164714E118}"/>
              </a:ext>
            </a:extLst>
          </p:cNvPr>
          <p:cNvSpPr/>
          <p:nvPr/>
        </p:nvSpPr>
        <p:spPr>
          <a:xfrm>
            <a:off x="680721" y="1741767"/>
            <a:ext cx="5235304" cy="402469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r>
              <a:rPr lang="en-US" sz="1400" dirty="0">
                <a:solidFill>
                  <a:schemeClr val="tx1"/>
                </a:solidFill>
              </a:rPr>
              <a:t>Have or have not had children</a:t>
            </a:r>
          </a:p>
          <a:p>
            <a:pPr marL="285750" indent="-285750">
              <a:spcBef>
                <a:spcPts val="1200"/>
              </a:spcBef>
              <a:buFont typeface="Arial" panose="020B0604020202020204" pitchFamily="34" charset="0"/>
              <a:buChar char="•"/>
            </a:pPr>
            <a:r>
              <a:rPr lang="en-US" sz="1400" dirty="0">
                <a:solidFill>
                  <a:schemeClr val="tx1"/>
                </a:solidFill>
              </a:rPr>
              <a:t>Are or are not married</a:t>
            </a:r>
          </a:p>
          <a:p>
            <a:pPr marL="285750" indent="-285750">
              <a:spcBef>
                <a:spcPts val="1200"/>
              </a:spcBef>
              <a:buFont typeface="Arial" panose="020B0604020202020204" pitchFamily="34" charset="0"/>
              <a:buChar char="•"/>
            </a:pPr>
            <a:r>
              <a:rPr lang="en-US" sz="1400" dirty="0">
                <a:solidFill>
                  <a:schemeClr val="tx1"/>
                </a:solidFill>
              </a:rPr>
              <a:t>Are of any age, including adolescents and women over 40</a:t>
            </a:r>
          </a:p>
          <a:p>
            <a:pPr marL="285750" indent="-285750">
              <a:spcBef>
                <a:spcPts val="1200"/>
              </a:spcBef>
              <a:buFont typeface="Arial" panose="020B0604020202020204" pitchFamily="34" charset="0"/>
              <a:buChar char="•"/>
            </a:pPr>
            <a:r>
              <a:rPr lang="en-US" sz="1400" dirty="0">
                <a:solidFill>
                  <a:schemeClr val="tx1"/>
                </a:solidFill>
              </a:rPr>
              <a:t>Have just had an abortion or miscarriage (if no evidence of infection)</a:t>
            </a:r>
          </a:p>
          <a:p>
            <a:pPr marL="285750" indent="-285750">
              <a:spcBef>
                <a:spcPts val="1200"/>
              </a:spcBef>
              <a:buFont typeface="Arial" panose="020B0604020202020204" pitchFamily="34" charset="0"/>
              <a:buChar char="•"/>
            </a:pPr>
            <a:r>
              <a:rPr lang="en-US" sz="1400" dirty="0">
                <a:solidFill>
                  <a:schemeClr val="tx1"/>
                </a:solidFill>
              </a:rPr>
              <a:t>Have just had a baby (&lt;48 hours or &gt; 4 weeks postpartum)*</a:t>
            </a:r>
          </a:p>
          <a:p>
            <a:pPr marL="285750" indent="-285750">
              <a:spcBef>
                <a:spcPts val="1200"/>
              </a:spcBef>
              <a:buFont typeface="Arial" panose="020B0604020202020204" pitchFamily="34" charset="0"/>
              <a:buChar char="•"/>
            </a:pPr>
            <a:r>
              <a:rPr lang="en-US" sz="1400" dirty="0">
                <a:solidFill>
                  <a:schemeClr val="tx1"/>
                </a:solidFill>
              </a:rPr>
              <a:t>Are breastfeeding</a:t>
            </a:r>
          </a:p>
          <a:p>
            <a:pPr marL="285750" indent="-285750">
              <a:spcBef>
                <a:spcPts val="1200"/>
              </a:spcBef>
              <a:buFont typeface="Arial" panose="020B0604020202020204" pitchFamily="34" charset="0"/>
              <a:buChar char="•"/>
            </a:pPr>
            <a:r>
              <a:rPr lang="en-US" sz="1400" dirty="0">
                <a:solidFill>
                  <a:schemeClr val="tx1"/>
                </a:solidFill>
              </a:rPr>
              <a:t>Have had pelvic inflammatory disease</a:t>
            </a:r>
          </a:p>
          <a:p>
            <a:pPr marL="285750" indent="-285750">
              <a:spcBef>
                <a:spcPts val="1200"/>
              </a:spcBef>
              <a:buFont typeface="Arial" panose="020B0604020202020204" pitchFamily="34" charset="0"/>
              <a:buChar char="•"/>
            </a:pPr>
            <a:r>
              <a:rPr lang="en-US" sz="1400" dirty="0">
                <a:solidFill>
                  <a:schemeClr val="tx1"/>
                </a:solidFill>
              </a:rPr>
              <a:t>Have vaginal infections</a:t>
            </a:r>
          </a:p>
          <a:p>
            <a:pPr marL="285750" indent="-285750">
              <a:spcBef>
                <a:spcPts val="1200"/>
              </a:spcBef>
              <a:buFont typeface="Arial" panose="020B0604020202020204" pitchFamily="34" charset="0"/>
              <a:buChar char="•"/>
            </a:pPr>
            <a:r>
              <a:rPr lang="en-US" sz="1400" dirty="0">
                <a:solidFill>
                  <a:schemeClr val="tx1"/>
                </a:solidFill>
              </a:rPr>
              <a:t>Have anemia</a:t>
            </a:r>
          </a:p>
          <a:p>
            <a:pPr marL="285750" indent="-285750">
              <a:spcBef>
                <a:spcPts val="1200"/>
              </a:spcBef>
              <a:buFont typeface="Arial" panose="020B0604020202020204" pitchFamily="34" charset="0"/>
              <a:buChar char="•"/>
            </a:pPr>
            <a:r>
              <a:rPr lang="en-US" sz="1400" dirty="0">
                <a:solidFill>
                  <a:schemeClr val="tx1"/>
                </a:solidFill>
              </a:rPr>
              <a:t>Have HIV clinical disease that is mild or with no symptoms, whether or not they are on ART</a:t>
            </a:r>
          </a:p>
        </p:txBody>
      </p:sp>
      <p:sp>
        <p:nvSpPr>
          <p:cNvPr id="11" name="TextBox 10">
            <a:extLst>
              <a:ext uri="{FF2B5EF4-FFF2-40B4-BE49-F238E27FC236}">
                <a16:creationId xmlns:a16="http://schemas.microsoft.com/office/drawing/2014/main" id="{4C63BFE7-9675-5A43-8066-64850033F34C}"/>
              </a:ext>
            </a:extLst>
          </p:cNvPr>
          <p:cNvSpPr txBox="1"/>
          <p:nvPr/>
        </p:nvSpPr>
        <p:spPr>
          <a:xfrm>
            <a:off x="1239508" y="1403212"/>
            <a:ext cx="4117729" cy="338554"/>
          </a:xfrm>
          <a:prstGeom prst="rect">
            <a:avLst/>
          </a:prstGeom>
          <a:noFill/>
        </p:spPr>
        <p:txBody>
          <a:bodyPr wrap="square" rtlCol="0">
            <a:spAutoFit/>
          </a:bodyPr>
          <a:lstStyle/>
          <a:p>
            <a:pPr algn="ctr"/>
            <a:r>
              <a:rPr lang="en-US" sz="1600" b="1" dirty="0">
                <a:solidFill>
                  <a:schemeClr val="accent5">
                    <a:lumMod val="50000"/>
                  </a:schemeClr>
                </a:solidFill>
              </a:rPr>
              <a:t>Approved for use in women who:</a:t>
            </a:r>
          </a:p>
        </p:txBody>
      </p:sp>
      <p:sp>
        <p:nvSpPr>
          <p:cNvPr id="12" name="Rectangle 11">
            <a:extLst>
              <a:ext uri="{FF2B5EF4-FFF2-40B4-BE49-F238E27FC236}">
                <a16:creationId xmlns:a16="http://schemas.microsoft.com/office/drawing/2014/main" id="{B6573E55-BAFB-5243-AEB7-0D3021365AC2}"/>
              </a:ext>
            </a:extLst>
          </p:cNvPr>
          <p:cNvSpPr/>
          <p:nvPr/>
        </p:nvSpPr>
        <p:spPr>
          <a:xfrm>
            <a:off x="6479152" y="1741766"/>
            <a:ext cx="4937034" cy="386720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r>
              <a:rPr lang="en-US" sz="1400" dirty="0">
                <a:solidFill>
                  <a:schemeClr val="tx1"/>
                </a:solidFill>
              </a:rPr>
              <a:t>Pregnancy</a:t>
            </a:r>
          </a:p>
          <a:p>
            <a:pPr marL="285750" indent="-285750">
              <a:spcBef>
                <a:spcPts val="1200"/>
              </a:spcBef>
              <a:buFont typeface="Arial" panose="020B0604020202020204" pitchFamily="34" charset="0"/>
              <a:buChar char="•"/>
            </a:pPr>
            <a:r>
              <a:rPr lang="en-US" sz="1400" dirty="0">
                <a:solidFill>
                  <a:schemeClr val="tx1"/>
                </a:solidFill>
              </a:rPr>
              <a:t>Between 48 hours and 4 weeks postpartum</a:t>
            </a:r>
          </a:p>
          <a:p>
            <a:pPr marL="285750" indent="-285750">
              <a:spcBef>
                <a:spcPts val="1200"/>
              </a:spcBef>
              <a:buFont typeface="Arial" panose="020B0604020202020204" pitchFamily="34" charset="0"/>
              <a:buChar char="•"/>
            </a:pPr>
            <a:r>
              <a:rPr lang="en-US" sz="1400" dirty="0">
                <a:solidFill>
                  <a:schemeClr val="tx1"/>
                </a:solidFill>
              </a:rPr>
              <a:t>Blood clot in legs or lung</a:t>
            </a:r>
          </a:p>
          <a:p>
            <a:pPr marL="285750" indent="-285750">
              <a:spcBef>
                <a:spcPts val="1200"/>
              </a:spcBef>
              <a:buFont typeface="Arial" panose="020B0604020202020204" pitchFamily="34" charset="0"/>
              <a:buChar char="•"/>
            </a:pPr>
            <a:r>
              <a:rPr lang="en-US" sz="1400" dirty="0">
                <a:solidFill>
                  <a:schemeClr val="tx1"/>
                </a:solidFill>
              </a:rPr>
              <a:t>Liver disease or liver cancer</a:t>
            </a:r>
          </a:p>
          <a:p>
            <a:pPr marL="285750" indent="-285750">
              <a:spcBef>
                <a:spcPts val="1200"/>
              </a:spcBef>
              <a:buFont typeface="Arial" panose="020B0604020202020204" pitchFamily="34" charset="0"/>
              <a:buChar char="•"/>
            </a:pPr>
            <a:r>
              <a:rPr lang="en-US" sz="1400" dirty="0">
                <a:solidFill>
                  <a:schemeClr val="tx1"/>
                </a:solidFill>
              </a:rPr>
              <a:t>Breast cancer</a:t>
            </a:r>
          </a:p>
          <a:p>
            <a:pPr marL="285750" indent="-285750">
              <a:spcBef>
                <a:spcPts val="1200"/>
              </a:spcBef>
              <a:buFont typeface="Arial" panose="020B0604020202020204" pitchFamily="34" charset="0"/>
              <a:buChar char="•"/>
            </a:pPr>
            <a:r>
              <a:rPr lang="en-US" sz="1400" dirty="0">
                <a:solidFill>
                  <a:schemeClr val="tx1"/>
                </a:solidFill>
              </a:rPr>
              <a:t>Unexplained vaginal bleeding</a:t>
            </a:r>
          </a:p>
          <a:p>
            <a:pPr marL="285750" indent="-285750">
              <a:spcBef>
                <a:spcPts val="1200"/>
              </a:spcBef>
              <a:buFont typeface="Arial" panose="020B0604020202020204" pitchFamily="34" charset="0"/>
              <a:buChar char="•"/>
            </a:pPr>
            <a:r>
              <a:rPr lang="en-US" sz="1400" dirty="0">
                <a:solidFill>
                  <a:schemeClr val="tx1"/>
                </a:solidFill>
              </a:rPr>
              <a:t>Severe or advanced HIV infection</a:t>
            </a:r>
          </a:p>
          <a:p>
            <a:pPr marL="285750" indent="-285750">
              <a:spcBef>
                <a:spcPts val="1200"/>
              </a:spcBef>
              <a:buFont typeface="Arial" panose="020B0604020202020204" pitchFamily="34" charset="0"/>
              <a:buChar char="•"/>
            </a:pPr>
            <a:r>
              <a:rPr lang="en-US" sz="1400" dirty="0">
                <a:solidFill>
                  <a:schemeClr val="tx1"/>
                </a:solidFill>
              </a:rPr>
              <a:t>Genital cancer, pelvic tuberculosis or gestational trophoblastic disease</a:t>
            </a:r>
          </a:p>
          <a:p>
            <a:pPr marL="285750" indent="-285750">
              <a:spcBef>
                <a:spcPts val="1200"/>
              </a:spcBef>
              <a:buFont typeface="Arial" panose="020B0604020202020204" pitchFamily="34" charset="0"/>
              <a:buChar char="•"/>
            </a:pPr>
            <a:r>
              <a:rPr lang="en-US" sz="1400" dirty="0">
                <a:solidFill>
                  <a:schemeClr val="tx1"/>
                </a:solidFill>
              </a:rPr>
              <a:t>Current gonorrhea or chlamydia infection</a:t>
            </a:r>
          </a:p>
        </p:txBody>
      </p:sp>
      <p:sp>
        <p:nvSpPr>
          <p:cNvPr id="14" name="Multiply 13">
            <a:extLst>
              <a:ext uri="{FF2B5EF4-FFF2-40B4-BE49-F238E27FC236}">
                <a16:creationId xmlns:a16="http://schemas.microsoft.com/office/drawing/2014/main" id="{3EB145B9-B3D6-C247-8D41-14794997F63D}"/>
              </a:ext>
            </a:extLst>
          </p:cNvPr>
          <p:cNvSpPr/>
          <p:nvPr/>
        </p:nvSpPr>
        <p:spPr>
          <a:xfrm>
            <a:off x="6431836" y="5075178"/>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732258-0D59-E649-9A61-94A1D620FE3F}"/>
              </a:ext>
            </a:extLst>
          </p:cNvPr>
          <p:cNvSpPr txBox="1"/>
          <p:nvPr/>
        </p:nvSpPr>
        <p:spPr>
          <a:xfrm>
            <a:off x="6888804" y="1403212"/>
            <a:ext cx="4117729" cy="338554"/>
          </a:xfrm>
          <a:prstGeom prst="rect">
            <a:avLst/>
          </a:prstGeom>
          <a:noFill/>
        </p:spPr>
        <p:txBody>
          <a:bodyPr wrap="square" rtlCol="0">
            <a:spAutoFit/>
          </a:bodyPr>
          <a:lstStyle/>
          <a:p>
            <a:pPr algn="ctr"/>
            <a:r>
              <a:rPr lang="en-US" sz="1600" b="1" dirty="0">
                <a:solidFill>
                  <a:schemeClr val="accent5">
                    <a:lumMod val="50000"/>
                  </a:schemeClr>
                </a:solidFill>
              </a:rPr>
              <a:t>Contraindications:</a:t>
            </a:r>
          </a:p>
        </p:txBody>
      </p:sp>
      <p:sp>
        <p:nvSpPr>
          <p:cNvPr id="15" name="Multiply 14">
            <a:extLst>
              <a:ext uri="{FF2B5EF4-FFF2-40B4-BE49-F238E27FC236}">
                <a16:creationId xmlns:a16="http://schemas.microsoft.com/office/drawing/2014/main" id="{63B10C86-9F30-7449-8A91-9F2CDD47695E}"/>
              </a:ext>
            </a:extLst>
          </p:cNvPr>
          <p:cNvSpPr/>
          <p:nvPr/>
        </p:nvSpPr>
        <p:spPr>
          <a:xfrm>
            <a:off x="6431836" y="4514387"/>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a:extLst>
              <a:ext uri="{FF2B5EF4-FFF2-40B4-BE49-F238E27FC236}">
                <a16:creationId xmlns:a16="http://schemas.microsoft.com/office/drawing/2014/main" id="{D16AA25E-30F8-4F4D-AF23-5C1EFE4979A8}"/>
              </a:ext>
            </a:extLst>
          </p:cNvPr>
          <p:cNvSpPr/>
          <p:nvPr/>
        </p:nvSpPr>
        <p:spPr>
          <a:xfrm>
            <a:off x="6431836" y="4148353"/>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a:extLst>
              <a:ext uri="{FF2B5EF4-FFF2-40B4-BE49-F238E27FC236}">
                <a16:creationId xmlns:a16="http://schemas.microsoft.com/office/drawing/2014/main" id="{404A6DD5-33CA-1349-A413-D3229A4B9E04}"/>
              </a:ext>
            </a:extLst>
          </p:cNvPr>
          <p:cNvSpPr/>
          <p:nvPr/>
        </p:nvSpPr>
        <p:spPr>
          <a:xfrm>
            <a:off x="6431836" y="3780665"/>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a:extLst>
              <a:ext uri="{FF2B5EF4-FFF2-40B4-BE49-F238E27FC236}">
                <a16:creationId xmlns:a16="http://schemas.microsoft.com/office/drawing/2014/main" id="{C47E179A-6423-0040-8E00-C0E028906BE6}"/>
              </a:ext>
            </a:extLst>
          </p:cNvPr>
          <p:cNvSpPr/>
          <p:nvPr/>
        </p:nvSpPr>
        <p:spPr>
          <a:xfrm>
            <a:off x="6431836" y="1940241"/>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a:extLst>
              <a:ext uri="{FF2B5EF4-FFF2-40B4-BE49-F238E27FC236}">
                <a16:creationId xmlns:a16="http://schemas.microsoft.com/office/drawing/2014/main" id="{34B4EA5A-1F67-B74B-99AA-9E9E8DB63820}"/>
              </a:ext>
            </a:extLst>
          </p:cNvPr>
          <p:cNvSpPr/>
          <p:nvPr/>
        </p:nvSpPr>
        <p:spPr>
          <a:xfrm>
            <a:off x="6431836" y="2318464"/>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a:extLst>
              <a:ext uri="{FF2B5EF4-FFF2-40B4-BE49-F238E27FC236}">
                <a16:creationId xmlns:a16="http://schemas.microsoft.com/office/drawing/2014/main" id="{6C40ED47-2313-9643-9CCE-E6C756B31AAF}"/>
              </a:ext>
            </a:extLst>
          </p:cNvPr>
          <p:cNvSpPr/>
          <p:nvPr/>
        </p:nvSpPr>
        <p:spPr>
          <a:xfrm>
            <a:off x="6431836" y="2696687"/>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a:extLst>
              <a:ext uri="{FF2B5EF4-FFF2-40B4-BE49-F238E27FC236}">
                <a16:creationId xmlns:a16="http://schemas.microsoft.com/office/drawing/2014/main" id="{F1F8E8EF-64BA-034E-8880-9BA46E1FA290}"/>
              </a:ext>
            </a:extLst>
          </p:cNvPr>
          <p:cNvSpPr/>
          <p:nvPr/>
        </p:nvSpPr>
        <p:spPr>
          <a:xfrm>
            <a:off x="6431836" y="3058567"/>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a:extLst>
              <a:ext uri="{FF2B5EF4-FFF2-40B4-BE49-F238E27FC236}">
                <a16:creationId xmlns:a16="http://schemas.microsoft.com/office/drawing/2014/main" id="{EE289D0D-209D-FF41-B40F-DC1DD9A1DABD}"/>
              </a:ext>
            </a:extLst>
          </p:cNvPr>
          <p:cNvSpPr/>
          <p:nvPr/>
        </p:nvSpPr>
        <p:spPr>
          <a:xfrm>
            <a:off x="6431836" y="3408250"/>
            <a:ext cx="323644" cy="304800"/>
          </a:xfrm>
          <a:prstGeom prst="mathMultiply">
            <a:avLst>
              <a:gd name="adj1" fmla="val 128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9589B1E-DA32-054E-803A-5730138118FB}"/>
              </a:ext>
            </a:extLst>
          </p:cNvPr>
          <p:cNvSpPr txBox="1"/>
          <p:nvPr/>
        </p:nvSpPr>
        <p:spPr>
          <a:xfrm>
            <a:off x="602408" y="5764022"/>
            <a:ext cx="11000311" cy="646331"/>
          </a:xfrm>
          <a:prstGeom prst="rect">
            <a:avLst/>
          </a:prstGeom>
        </p:spPr>
        <p:txBody>
          <a:bodyPr wrap="square" lIns="0">
            <a:noAutofit/>
          </a:bodyPr>
          <a:lstStyle>
            <a:defPPr>
              <a:defRPr lang="en-US"/>
            </a:defPPr>
            <a:lvl1pPr>
              <a:spcAft>
                <a:spcPts val="800"/>
              </a:spcAft>
              <a:defRPr sz="1200">
                <a:latin typeface="Calibri" panose="020F0502020204030204" pitchFamily="34" charset="0"/>
                <a:ea typeface="Calibri" panose="020F0502020204030204" pitchFamily="34" charset="0"/>
                <a:cs typeface="Calibri" panose="020F0502020204030204" pitchFamily="34" charset="0"/>
              </a:defRPr>
            </a:lvl1pPr>
          </a:lstStyle>
          <a:p>
            <a:r>
              <a:rPr lang="en-US" sz="1150" dirty="0"/>
              <a:t>Note: Manufacturers’ labels for hormonal IUD products do not currently include an indication for immediate postpartum insertions. However, the World Health Organization’s Medical Eligibility Criteria for Contraceptive Use categorizes immediate postpartum insertion [&lt;48 hours] of the hormonal IUS as a category 1 [no restrictions] in non-breastfeeding women and as a category 2 [benefits outweigh the risks] in breastfeeding women. </a:t>
            </a:r>
          </a:p>
        </p:txBody>
      </p:sp>
      <p:pic>
        <p:nvPicPr>
          <p:cNvPr id="25" name="Picture 24">
            <a:extLst>
              <a:ext uri="{FF2B5EF4-FFF2-40B4-BE49-F238E27FC236}">
                <a16:creationId xmlns:a16="http://schemas.microsoft.com/office/drawing/2014/main" id="{C6E4BAAE-C936-2D40-A4D2-F4A1FF332E25}"/>
              </a:ext>
            </a:extLst>
          </p:cNvPr>
          <p:cNvPicPr>
            <a:picLocks noChangeAspect="1"/>
          </p:cNvPicPr>
          <p:nvPr/>
        </p:nvPicPr>
        <p:blipFill rotWithShape="1">
          <a:blip r:embed="rId5">
            <a:alphaModFix amt="40000"/>
            <a:extLst>
              <a:ext uri="{28A0092B-C50C-407E-A947-70E740481C1C}">
                <a14:useLocalDpi xmlns:a14="http://schemas.microsoft.com/office/drawing/2010/main" val="0"/>
              </a:ext>
            </a:extLst>
          </a:blip>
          <a:srcRect l="12631" b="58177"/>
          <a:stretch/>
        </p:blipFill>
        <p:spPr>
          <a:xfrm rot="10800000">
            <a:off x="4031224" y="-1"/>
            <a:ext cx="7432275" cy="1485776"/>
          </a:xfrm>
          <a:prstGeom prst="rect">
            <a:avLst/>
          </a:prstGeom>
        </p:spPr>
      </p:pic>
      <p:sp>
        <p:nvSpPr>
          <p:cNvPr id="2" name="Rectangle 1"/>
          <p:cNvSpPr/>
          <p:nvPr/>
        </p:nvSpPr>
        <p:spPr>
          <a:xfrm>
            <a:off x="5133406" y="212195"/>
            <a:ext cx="6096000" cy="710707"/>
          </a:xfrm>
          <a:prstGeom prst="rect">
            <a:avLst/>
          </a:prstGeom>
        </p:spPr>
        <p:txBody>
          <a:bodyPr wrap="square">
            <a:noAutofit/>
          </a:bodyPr>
          <a:lstStyle/>
          <a:p>
            <a:pPr>
              <a:lnSpc>
                <a:spcPct val="115000"/>
              </a:lnSpc>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Most women can use the hormonal IUD - there are some contraindications</a:t>
            </a:r>
          </a:p>
        </p:txBody>
      </p:sp>
      <p:sp>
        <p:nvSpPr>
          <p:cNvPr id="24" name="TextBox 23">
            <a:extLst>
              <a:ext uri="{FF2B5EF4-FFF2-40B4-BE49-F238E27FC236}">
                <a16:creationId xmlns:a16="http://schemas.microsoft.com/office/drawing/2014/main" id="{1467E36A-2697-49FD-93DC-F40D7E77208E}"/>
              </a:ext>
            </a:extLst>
          </p:cNvPr>
          <p:cNvSpPr txBox="1"/>
          <p:nvPr/>
        </p:nvSpPr>
        <p:spPr>
          <a:xfrm>
            <a:off x="300018" y="374721"/>
            <a:ext cx="5240169" cy="584775"/>
          </a:xfrm>
          <a:prstGeom prst="rect">
            <a:avLst/>
          </a:prstGeom>
          <a:noFill/>
        </p:spPr>
        <p:txBody>
          <a:bodyPr wrap="square" rtlCol="0">
            <a:spAutoFit/>
          </a:bodyPr>
          <a:lstStyle/>
          <a:p>
            <a:r>
              <a:rPr lang="en-US" sz="3200" dirty="0"/>
              <a:t>Eligibility criteria</a:t>
            </a:r>
          </a:p>
        </p:txBody>
      </p:sp>
      <p:sp>
        <p:nvSpPr>
          <p:cNvPr id="26" name="Rectangle 25">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874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07D4D-5F10-4148-A91E-0284BE61A58D}"/>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25914" t="31379" r="857" b="58176"/>
          <a:stretch/>
        </p:blipFill>
        <p:spPr>
          <a:xfrm flipH="1" flipV="1">
            <a:off x="4289906" y="3146733"/>
            <a:ext cx="3404451" cy="393558"/>
          </a:xfrm>
          <a:prstGeom prst="rect">
            <a:avLst/>
          </a:prstGeom>
        </p:spPr>
      </p:pic>
      <p:sp>
        <p:nvSpPr>
          <p:cNvPr id="6" name="TextBox 5">
            <a:extLst>
              <a:ext uri="{FF2B5EF4-FFF2-40B4-BE49-F238E27FC236}">
                <a16:creationId xmlns:a16="http://schemas.microsoft.com/office/drawing/2014/main" id="{E42513F2-EE54-462B-BDD7-F6235E3A26A7}"/>
              </a:ext>
            </a:extLst>
          </p:cNvPr>
          <p:cNvSpPr txBox="1"/>
          <p:nvPr/>
        </p:nvSpPr>
        <p:spPr>
          <a:xfrm>
            <a:off x="3481693" y="2521878"/>
            <a:ext cx="52286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a:ea typeface="+mn-ea"/>
                <a:cs typeface="+mn-cs"/>
              </a:rPr>
              <a:t>Additional Information</a:t>
            </a:r>
          </a:p>
        </p:txBody>
      </p:sp>
      <p:sp>
        <p:nvSpPr>
          <p:cNvPr id="8" name="Rectangle 7">
            <a:extLst>
              <a:ext uri="{FF2B5EF4-FFF2-40B4-BE49-F238E27FC236}">
                <a16:creationId xmlns:a16="http://schemas.microsoft.com/office/drawing/2014/main" id="{E2D630FC-F3AD-4ED4-B7FF-090320523B01}"/>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13" name="Rectangle 12">
            <a:extLst>
              <a:ext uri="{FF2B5EF4-FFF2-40B4-BE49-F238E27FC236}">
                <a16:creationId xmlns:a16="http://schemas.microsoft.com/office/drawing/2014/main" id="{A6A42F6A-12FB-48EC-A7B9-2DFA924C7A83}"/>
              </a:ext>
            </a:extLst>
          </p:cNvPr>
          <p:cNvSpPr/>
          <p:nvPr/>
        </p:nvSpPr>
        <p:spPr>
          <a:xfrm>
            <a:off x="-1" y="6167121"/>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681911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5B5C22-39ED-4A9B-A39E-67A510EC88AC}"/>
              </a:ext>
            </a:extLst>
          </p:cNvPr>
          <p:cNvSpPr txBox="1">
            <a:spLocks/>
          </p:cNvSpPr>
          <p:nvPr/>
        </p:nvSpPr>
        <p:spPr>
          <a:xfrm>
            <a:off x="364972" y="416531"/>
            <a:ext cx="6605331" cy="29019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600" b="1" dirty="0">
                <a:solidFill>
                  <a:srgbClr val="E7722F"/>
                </a:solidFill>
                <a:latin typeface="Arial" panose="020B0604020202020204" pitchFamily="34" charset="0"/>
              </a:rPr>
              <a:t>The Hormonal IUD</a:t>
            </a:r>
            <a:endParaRPr lang="en-US" sz="3600" b="1" dirty="0">
              <a:latin typeface="Arial" panose="020B0604020202020204" pitchFamily="34" charset="0"/>
            </a:endParaRPr>
          </a:p>
          <a:p>
            <a:pPr marL="0" indent="0" algn="ctr">
              <a:spcBef>
                <a:spcPts val="0"/>
              </a:spcBef>
              <a:buFont typeface="Arial" panose="020B0604020202020204" pitchFamily="34" charset="0"/>
              <a:buNone/>
            </a:pPr>
            <a:r>
              <a:rPr lang="en-US" sz="3600" b="1" dirty="0">
                <a:solidFill>
                  <a:srgbClr val="E7722F"/>
                </a:solidFill>
                <a:latin typeface="Arial" panose="020B0604020202020204" pitchFamily="34" charset="0"/>
              </a:rPr>
              <a:t>Access Portal</a:t>
            </a:r>
            <a:endParaRPr lang="en-US" sz="3600" b="1" dirty="0">
              <a:latin typeface="Arial" panose="020B0604020202020204" pitchFamily="34" charset="0"/>
            </a:endParaRPr>
          </a:p>
          <a:p>
            <a:pPr marL="0" indent="0" algn="ctr">
              <a:buFont typeface="Arial" panose="020B0604020202020204" pitchFamily="34" charset="0"/>
              <a:buNone/>
            </a:pPr>
            <a:r>
              <a:rPr lang="en-US" b="1" dirty="0">
                <a:solidFill>
                  <a:srgbClr val="E7722F"/>
                </a:solidFill>
                <a:latin typeface="Arial" panose="020B0604020202020204" pitchFamily="34" charset="0"/>
              </a:rPr>
              <a:t>www.hormonaliud.org</a:t>
            </a:r>
          </a:p>
        </p:txBody>
      </p:sp>
      <p:pic>
        <p:nvPicPr>
          <p:cNvPr id="3" name="Picture 2">
            <a:extLst>
              <a:ext uri="{FF2B5EF4-FFF2-40B4-BE49-F238E27FC236}">
                <a16:creationId xmlns:a16="http://schemas.microsoft.com/office/drawing/2014/main" id="{B4B42DC3-53AC-4621-8A2C-D53ED05E7BF3}"/>
              </a:ext>
            </a:extLst>
          </p:cNvPr>
          <p:cNvPicPr>
            <a:picLocks noChangeAspect="1"/>
          </p:cNvPicPr>
          <p:nvPr/>
        </p:nvPicPr>
        <p:blipFill>
          <a:blip r:embed="rId3"/>
          <a:stretch>
            <a:fillRect/>
          </a:stretch>
        </p:blipFill>
        <p:spPr>
          <a:xfrm>
            <a:off x="1085252" y="2806498"/>
            <a:ext cx="5164770" cy="3237914"/>
          </a:xfrm>
          <a:prstGeom prst="rect">
            <a:avLst/>
          </a:prstGeom>
          <a:ln>
            <a:solidFill>
              <a:schemeClr val="tx1">
                <a:lumMod val="25000"/>
                <a:lumOff val="75000"/>
              </a:schemeClr>
            </a:solidFill>
          </a:ln>
        </p:spPr>
      </p:pic>
      <p:pic>
        <p:nvPicPr>
          <p:cNvPr id="4" name="Picture 3">
            <a:extLst>
              <a:ext uri="{FF2B5EF4-FFF2-40B4-BE49-F238E27FC236}">
                <a16:creationId xmlns:a16="http://schemas.microsoft.com/office/drawing/2014/main" id="{3F2B61D0-B13A-4CD8-A60A-DCE1FA1962F6}"/>
              </a:ext>
            </a:extLst>
          </p:cNvPr>
          <p:cNvPicPr>
            <a:picLocks noChangeAspect="1"/>
          </p:cNvPicPr>
          <p:nvPr/>
        </p:nvPicPr>
        <p:blipFill>
          <a:blip r:embed="rId4"/>
          <a:stretch>
            <a:fillRect/>
          </a:stretch>
        </p:blipFill>
        <p:spPr>
          <a:xfrm>
            <a:off x="198146" y="127969"/>
            <a:ext cx="1412240" cy="1042591"/>
          </a:xfrm>
          <a:prstGeom prst="rect">
            <a:avLst/>
          </a:prstGeom>
        </p:spPr>
      </p:pic>
      <p:sp>
        <p:nvSpPr>
          <p:cNvPr id="5" name="TextBox 4">
            <a:extLst>
              <a:ext uri="{FF2B5EF4-FFF2-40B4-BE49-F238E27FC236}">
                <a16:creationId xmlns:a16="http://schemas.microsoft.com/office/drawing/2014/main" id="{F01D284C-5CEB-485E-97B5-60A2F992016B}"/>
              </a:ext>
            </a:extLst>
          </p:cNvPr>
          <p:cNvSpPr txBox="1"/>
          <p:nvPr/>
        </p:nvSpPr>
        <p:spPr>
          <a:xfrm>
            <a:off x="1591411" y="167257"/>
            <a:ext cx="4152451" cy="646331"/>
          </a:xfrm>
          <a:prstGeom prst="rect">
            <a:avLst/>
          </a:prstGeom>
          <a:noFill/>
        </p:spPr>
        <p:txBody>
          <a:bodyPr wrap="square" rtlCol="0">
            <a:spAutoFit/>
          </a:bodyPr>
          <a:lstStyle/>
          <a:p>
            <a:pPr algn="ctr"/>
            <a:r>
              <a:rPr lang="en-US" dirty="0"/>
              <a:t>For more information visit the Hormonal IUD Access Portal </a:t>
            </a:r>
          </a:p>
        </p:txBody>
      </p:sp>
      <p:sp>
        <p:nvSpPr>
          <p:cNvPr id="6" name="TextBox 5">
            <a:extLst>
              <a:ext uri="{FF2B5EF4-FFF2-40B4-BE49-F238E27FC236}">
                <a16:creationId xmlns:a16="http://schemas.microsoft.com/office/drawing/2014/main" id="{E8F83CAE-B94D-49A2-A8C3-105041BD7EBF}"/>
              </a:ext>
            </a:extLst>
          </p:cNvPr>
          <p:cNvSpPr txBox="1"/>
          <p:nvPr/>
        </p:nvSpPr>
        <p:spPr>
          <a:xfrm>
            <a:off x="6970302" y="1170560"/>
            <a:ext cx="4589096" cy="2862322"/>
          </a:xfrm>
          <a:prstGeom prst="rect">
            <a:avLst/>
          </a:prstGeom>
          <a:noFill/>
        </p:spPr>
        <p:txBody>
          <a:bodyPr wrap="square" rtlCol="0">
            <a:spAutoFit/>
          </a:bodyPr>
          <a:lstStyle/>
          <a:p>
            <a:r>
              <a:rPr lang="en-US" dirty="0"/>
              <a:t>This resource was developed by CHAI and FHI 360 with funding from the Foreign, Commonwealth &amp; Development Office (FCDO), the U.S. Agency for International Development (USAID), and the Bill &amp; Melinda Gates Foundation. We thank the partners who contributed to the development and review of this tool, including UNFPA, </a:t>
            </a:r>
            <a:r>
              <a:rPr lang="en-US" dirty="0" err="1"/>
              <a:t>Jhipego</a:t>
            </a:r>
            <a:r>
              <a:rPr lang="en-US" dirty="0"/>
              <a:t>, MSI, Pathfinder, PSI, WCG and others. </a:t>
            </a:r>
          </a:p>
          <a:p>
            <a:endParaRPr lang="en-US" dirty="0"/>
          </a:p>
        </p:txBody>
      </p:sp>
      <p:sp>
        <p:nvSpPr>
          <p:cNvPr id="7" name="TextBox 6">
            <a:extLst>
              <a:ext uri="{FF2B5EF4-FFF2-40B4-BE49-F238E27FC236}">
                <a16:creationId xmlns:a16="http://schemas.microsoft.com/office/drawing/2014/main" id="{FC01CAA2-7F1A-44B4-BF99-2FA8242859EF}"/>
              </a:ext>
            </a:extLst>
          </p:cNvPr>
          <p:cNvSpPr txBox="1"/>
          <p:nvPr/>
        </p:nvSpPr>
        <p:spPr>
          <a:xfrm>
            <a:off x="6970301" y="653069"/>
            <a:ext cx="4152451" cy="400110"/>
          </a:xfrm>
          <a:prstGeom prst="rect">
            <a:avLst/>
          </a:prstGeom>
          <a:noFill/>
        </p:spPr>
        <p:txBody>
          <a:bodyPr wrap="square" rtlCol="0">
            <a:spAutoFit/>
          </a:bodyPr>
          <a:lstStyle/>
          <a:p>
            <a:pPr algn="ctr"/>
            <a:r>
              <a:rPr lang="en-US" sz="2000" b="1" dirty="0"/>
              <a:t>Acknowledgements </a:t>
            </a:r>
          </a:p>
        </p:txBody>
      </p:sp>
      <p:sp>
        <p:nvSpPr>
          <p:cNvPr id="8" name="TextBox 7">
            <a:extLst>
              <a:ext uri="{FF2B5EF4-FFF2-40B4-BE49-F238E27FC236}">
                <a16:creationId xmlns:a16="http://schemas.microsoft.com/office/drawing/2014/main" id="{A51D53D9-B110-4099-ABAD-19653FAA7A61}"/>
              </a:ext>
            </a:extLst>
          </p:cNvPr>
          <p:cNvSpPr txBox="1"/>
          <p:nvPr/>
        </p:nvSpPr>
        <p:spPr>
          <a:xfrm>
            <a:off x="6970301" y="4150263"/>
            <a:ext cx="4152451" cy="1508105"/>
          </a:xfrm>
          <a:prstGeom prst="rect">
            <a:avLst/>
          </a:prstGeom>
          <a:noFill/>
        </p:spPr>
        <p:txBody>
          <a:bodyPr wrap="square" rtlCol="0">
            <a:spAutoFit/>
          </a:bodyPr>
          <a:lstStyle/>
          <a:p>
            <a:pPr algn="ctr"/>
            <a:r>
              <a:rPr lang="en-US" sz="2000" b="1" dirty="0"/>
              <a:t>Contact us </a:t>
            </a:r>
          </a:p>
          <a:p>
            <a:r>
              <a:rPr lang="en-US" dirty="0"/>
              <a:t>For more information about efforts to introduce and scale-up the hormonal IUD, contact: </a:t>
            </a:r>
            <a:r>
              <a:rPr lang="en-US" b="1" i="0" u="none" strike="noStrike" dirty="0">
                <a:solidFill>
                  <a:srgbClr val="FFFFFF"/>
                </a:solidFill>
                <a:effectLst/>
                <a:hlinkClick r:id="rId5"/>
              </a:rPr>
              <a:t>info@hormonaliud.org</a:t>
            </a:r>
            <a:endParaRPr lang="en-US" b="1" i="0" dirty="0">
              <a:solidFill>
                <a:srgbClr val="000000"/>
              </a:solidFill>
              <a:effectLst/>
            </a:endParaRPr>
          </a:p>
          <a:p>
            <a:r>
              <a:rPr lang="en-US" b="1" dirty="0"/>
              <a:t> </a:t>
            </a:r>
            <a:endParaRPr lang="en-US" sz="2000" b="1" dirty="0"/>
          </a:p>
        </p:txBody>
      </p:sp>
      <p:sp>
        <p:nvSpPr>
          <p:cNvPr id="9" name="Rectangle 8">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442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376825" y="1632823"/>
            <a:ext cx="5803638" cy="4476610"/>
          </a:xfrm>
          <a:prstGeom prst="rect">
            <a:avLst/>
          </a:prstGeom>
        </p:spPr>
        <p:txBody>
          <a:bodyPr wrap="square">
            <a:spAutoFit/>
          </a:bodyPr>
          <a:lstStyle/>
          <a:p>
            <a:pPr>
              <a:lnSpc>
                <a:spcPct val="114000"/>
              </a:lnSpc>
              <a:spcAft>
                <a:spcPts val="600"/>
              </a:spcAft>
            </a:pPr>
            <a:r>
              <a:rPr lang="en-US" sz="1900" dirty="0">
                <a:latin typeface="Calibri" panose="020F0502020204030204" pitchFamily="34" charset="0"/>
                <a:ea typeface="Calibri" panose="020F0502020204030204" pitchFamily="34" charset="0"/>
                <a:cs typeface="Times New Roman" panose="02020603050405020304" pitchFamily="18" charset="0"/>
              </a:rPr>
              <a:t>This </a:t>
            </a:r>
            <a:r>
              <a:rPr lang="en-US" sz="19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Hormonal IUD Introduction Planning Guide</a:t>
            </a:r>
            <a:r>
              <a:rPr lang="en-US" sz="19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sz="1900" dirty="0">
                <a:latin typeface="Calibri" panose="020F0502020204030204" pitchFamily="34" charset="0"/>
                <a:ea typeface="Calibri" panose="020F0502020204030204" pitchFamily="34" charset="0"/>
                <a:cs typeface="Times New Roman" panose="02020603050405020304" pitchFamily="18" charset="0"/>
              </a:rPr>
              <a:t>is a resource for countries that are preparing to introduce the hormonal IUD, and can be adapted as needed by country governments and stakeholders. The introduction steps included are all important, but are not necessarily linear, so may not take place in the same sequence in every country. Each section of the guide includes:</a:t>
            </a:r>
          </a:p>
          <a:p>
            <a:pPr marL="344488" indent="-254000">
              <a:lnSpc>
                <a:spcPct val="114000"/>
              </a:lnSpc>
              <a:spcAft>
                <a:spcPts val="1200"/>
              </a:spcAft>
              <a:buClr>
                <a:schemeClr val="accent3"/>
              </a:buClr>
              <a:buFont typeface="Arial" panose="020B0604020202020204" pitchFamily="34" charset="0"/>
              <a:buChar char="•"/>
              <a:tabLst>
                <a:tab pos="2905125" algn="l"/>
              </a:tabLst>
            </a:pPr>
            <a:r>
              <a:rPr lang="en-US" sz="1900" dirty="0">
                <a:latin typeface="Calibri" panose="020F0502020204030204" pitchFamily="34" charset="0"/>
                <a:ea typeface="Calibri" panose="020F0502020204030204" pitchFamily="34" charset="0"/>
                <a:cs typeface="Times New Roman" panose="02020603050405020304" pitchFamily="18" charset="0"/>
              </a:rPr>
              <a:t>a brief description of an important step </a:t>
            </a:r>
            <a:br>
              <a:rPr lang="en-US" sz="1900" dirty="0">
                <a:latin typeface="Calibri" panose="020F0502020204030204" pitchFamily="34" charset="0"/>
                <a:ea typeface="Calibri" panose="020F0502020204030204" pitchFamily="34" charset="0"/>
                <a:cs typeface="Times New Roman" panose="02020603050405020304" pitchFamily="18" charset="0"/>
              </a:rPr>
            </a:br>
            <a:r>
              <a:rPr lang="en-US" sz="1900" dirty="0">
                <a:latin typeface="Calibri" panose="020F0502020204030204" pitchFamily="34" charset="0"/>
                <a:ea typeface="Calibri" panose="020F0502020204030204" pitchFamily="34" charset="0"/>
                <a:cs typeface="Times New Roman" panose="02020603050405020304" pitchFamily="18" charset="0"/>
              </a:rPr>
              <a:t>in the introduction process, </a:t>
            </a:r>
          </a:p>
          <a:p>
            <a:pPr marL="344488" indent="-254000">
              <a:lnSpc>
                <a:spcPct val="114000"/>
              </a:lnSpc>
              <a:spcAft>
                <a:spcPts val="1200"/>
              </a:spcAft>
              <a:buClr>
                <a:schemeClr val="accent3"/>
              </a:buClr>
              <a:buFont typeface="Arial" panose="020B0604020202020204" pitchFamily="34" charset="0"/>
              <a:buChar char="•"/>
            </a:pPr>
            <a:r>
              <a:rPr lang="en-US" sz="1900" dirty="0">
                <a:latin typeface="Calibri" panose="020F0502020204030204" pitchFamily="34" charset="0"/>
                <a:ea typeface="Calibri" panose="020F0502020204030204" pitchFamily="34" charset="0"/>
                <a:cs typeface="Times New Roman" panose="02020603050405020304" pitchFamily="18" charset="0"/>
              </a:rPr>
              <a:t>a checklist for that step, </a:t>
            </a:r>
          </a:p>
          <a:p>
            <a:pPr marL="344488" indent="-254000">
              <a:lnSpc>
                <a:spcPct val="114000"/>
              </a:lnSpc>
              <a:spcAft>
                <a:spcPts val="1200"/>
              </a:spcAft>
              <a:buClr>
                <a:schemeClr val="accent3"/>
              </a:buClr>
              <a:buFont typeface="Arial" panose="020B0604020202020204" pitchFamily="34" charset="0"/>
              <a:buChar char="•"/>
              <a:tabLst>
                <a:tab pos="2905125" algn="l"/>
              </a:tabLst>
            </a:pPr>
            <a:r>
              <a:rPr lang="en-US" sz="1900" dirty="0">
                <a:latin typeface="Calibri" panose="020F0502020204030204" pitchFamily="34" charset="0"/>
                <a:ea typeface="Calibri" panose="020F0502020204030204" pitchFamily="34" charset="0"/>
                <a:cs typeface="Times New Roman" panose="02020603050405020304" pitchFamily="18" charset="0"/>
              </a:rPr>
              <a:t>and questions to consider when </a:t>
            </a:r>
            <a:br>
              <a:rPr lang="en-US" sz="1900" dirty="0">
                <a:latin typeface="Calibri" panose="020F0502020204030204" pitchFamily="34" charset="0"/>
                <a:ea typeface="Calibri" panose="020F0502020204030204" pitchFamily="34" charset="0"/>
                <a:cs typeface="Times New Roman" panose="02020603050405020304" pitchFamily="18" charset="0"/>
              </a:rPr>
            </a:br>
            <a:r>
              <a:rPr lang="en-US" sz="1900" dirty="0">
                <a:latin typeface="Calibri" panose="020F0502020204030204" pitchFamily="34" charset="0"/>
                <a:ea typeface="Calibri" panose="020F0502020204030204" pitchFamily="34" charset="0"/>
                <a:cs typeface="Times New Roman" panose="02020603050405020304" pitchFamily="18" charset="0"/>
              </a:rPr>
              <a:t>planning that step. </a:t>
            </a:r>
          </a:p>
        </p:txBody>
      </p:sp>
      <p:sp>
        <p:nvSpPr>
          <p:cNvPr id="5" name="TextBox 4">
            <a:extLst>
              <a:ext uri="{FF2B5EF4-FFF2-40B4-BE49-F238E27FC236}">
                <a16:creationId xmlns:a16="http://schemas.microsoft.com/office/drawing/2014/main" id="{68668375-B84E-3A40-9D7E-11DC9DE48CE1}"/>
              </a:ext>
            </a:extLst>
          </p:cNvPr>
          <p:cNvSpPr txBox="1"/>
          <p:nvPr/>
        </p:nvSpPr>
        <p:spPr>
          <a:xfrm>
            <a:off x="389525" y="410081"/>
            <a:ext cx="5952592" cy="707886"/>
          </a:xfrm>
          <a:prstGeom prst="rect">
            <a:avLst/>
          </a:prstGeom>
          <a:noFill/>
        </p:spPr>
        <p:txBody>
          <a:bodyPr wrap="none" rtlCol="0">
            <a:spAutoFit/>
          </a:bodyPr>
          <a:lstStyle/>
          <a:p>
            <a:r>
              <a:rPr lang="en-US" sz="4000" dirty="0"/>
              <a:t>HOW TO USE THESE SLIDES</a:t>
            </a:r>
          </a:p>
        </p:txBody>
      </p:sp>
      <p:sp>
        <p:nvSpPr>
          <p:cNvPr id="4" name="Rectangle 3">
            <a:extLst>
              <a:ext uri="{FF2B5EF4-FFF2-40B4-BE49-F238E27FC236}">
                <a16:creationId xmlns:a16="http://schemas.microsoft.com/office/drawing/2014/main" id="{83C98814-E58D-2B4B-9FF7-7DDA264EE6AD}"/>
              </a:ext>
            </a:extLst>
          </p:cNvPr>
          <p:cNvSpPr/>
          <p:nvPr/>
        </p:nvSpPr>
        <p:spPr>
          <a:xfrm>
            <a:off x="6632153" y="1632823"/>
            <a:ext cx="5365215" cy="4583819"/>
          </a:xfrm>
          <a:prstGeom prst="rect">
            <a:avLst/>
          </a:prstGeom>
        </p:spPr>
        <p:txBody>
          <a:bodyPr wrap="square">
            <a:spAutoFit/>
          </a:bodyPr>
          <a:lstStyle/>
          <a:p>
            <a:pPr>
              <a:lnSpc>
                <a:spcPct val="114000"/>
              </a:lnSpc>
            </a:pPr>
            <a:r>
              <a:rPr lang="en-US" sz="1600" dirty="0">
                <a:latin typeface="Calibri" panose="020F0502020204030204" pitchFamily="34" charset="0"/>
                <a:ea typeface="Calibri" panose="020F0502020204030204" pitchFamily="34" charset="0"/>
                <a:cs typeface="Times New Roman" panose="02020603050405020304" pitchFamily="18" charset="0"/>
              </a:rPr>
              <a:t>This planning guideline is tailored for hormonal IUD introduction, but most of the elements included here are relevant for any health product introduction effort. </a:t>
            </a:r>
          </a:p>
          <a:p>
            <a:pPr>
              <a:lnSpc>
                <a:spcPct val="114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4000"/>
              </a:lnSpc>
            </a:pPr>
            <a:r>
              <a:rPr lang="en-US" sz="1600" dirty="0">
                <a:latin typeface="Calibri" panose="020F0502020204030204" pitchFamily="34" charset="0"/>
                <a:ea typeface="Calibri" panose="020F0502020204030204" pitchFamily="34" charset="0"/>
                <a:cs typeface="Times New Roman" panose="02020603050405020304" pitchFamily="18" charset="0"/>
              </a:rPr>
              <a:t>There are supplemental tools and templates to this guide that can be leveraged for hormonal IUD introduction in country, all of which can be located on the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hlinkClick r:id="rId5"/>
              </a:rPr>
              <a:t>Hormonal IUD Access Portal</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14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4000"/>
              </a:lnSpc>
            </a:pPr>
            <a:r>
              <a:rPr lang="en-US" sz="1600" dirty="0">
                <a:latin typeface="Calibri" panose="020F0502020204030204" pitchFamily="34" charset="0"/>
                <a:ea typeface="Calibri" panose="020F0502020204030204" pitchFamily="34" charset="0"/>
                <a:cs typeface="Times New Roman" panose="02020603050405020304" pitchFamily="18" charset="0"/>
              </a:rPr>
              <a:t>As MOHs and partners continue to gather lessons learned from hormonal IUD introductions in countries, this guide and the other tools and templates in the Hormonal IUD Introduction Toolkit will be continuously updated and new resources will be added. </a:t>
            </a:r>
          </a:p>
          <a:p>
            <a:pPr>
              <a:lnSpc>
                <a:spcPct val="114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4000"/>
              </a:lnSpc>
            </a:pPr>
            <a:r>
              <a:rPr lang="en-US" sz="1600" dirty="0">
                <a:latin typeface="Calibri" panose="020F0502020204030204" pitchFamily="34" charset="0"/>
                <a:ea typeface="Calibri" panose="020F0502020204030204" pitchFamily="34" charset="0"/>
                <a:cs typeface="Times New Roman" panose="02020603050405020304" pitchFamily="18" charset="0"/>
              </a:rPr>
              <a:t>Countries that are preparing to introduce the hormonal IUD are encouraged to check the website regularly.</a:t>
            </a:r>
          </a:p>
        </p:txBody>
      </p:sp>
      <p:sp>
        <p:nvSpPr>
          <p:cNvPr id="9" name="Rectangle 8">
            <a:extLst>
              <a:ext uri="{FF2B5EF4-FFF2-40B4-BE49-F238E27FC236}">
                <a16:creationId xmlns:a16="http://schemas.microsoft.com/office/drawing/2014/main" id="{94561158-EFDB-A04E-9A81-0A8BB36A5AF6}"/>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590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0" imgH="531" progId="TCLayout.ActiveDocument.1">
                  <p:embed/>
                </p:oleObj>
              </mc:Choice>
              <mc:Fallback>
                <p:oleObj name="think-cell Slide" r:id="rId3" imgW="530" imgH="531"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42513F2-EE54-462B-BDD7-F6235E3A26A7}"/>
              </a:ext>
            </a:extLst>
          </p:cNvPr>
          <p:cNvSpPr txBox="1"/>
          <p:nvPr/>
        </p:nvSpPr>
        <p:spPr>
          <a:xfrm>
            <a:off x="376825" y="381735"/>
            <a:ext cx="39216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a:ea typeface="+mn-ea"/>
                <a:cs typeface="+mn-cs"/>
              </a:rPr>
              <a:t>ABBREVIATIONS</a:t>
            </a:r>
          </a:p>
        </p:txBody>
      </p:sp>
      <p:sp>
        <p:nvSpPr>
          <p:cNvPr id="7" name="Rectangle 6">
            <a:extLst>
              <a:ext uri="{FF2B5EF4-FFF2-40B4-BE49-F238E27FC236}">
                <a16:creationId xmlns:a16="http://schemas.microsoft.com/office/drawing/2014/main" id="{5C566615-33EA-45E2-A75A-EA8B7E391740}"/>
              </a:ext>
            </a:extLst>
          </p:cNvPr>
          <p:cNvSpPr/>
          <p:nvPr/>
        </p:nvSpPr>
        <p:spPr>
          <a:xfrm>
            <a:off x="815389" y="2209590"/>
            <a:ext cx="5505512"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CYP – Couple-Years of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EML – Emergency Medicines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FP—Family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FCDO – Foreign Commonwealth and Development Office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HCW – Health Care Worker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HMIS – Health Management Information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HR – Human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IUD – Intrauterine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evice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LARC –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Lo</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ng-Acting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eversible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ontraceptive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defRP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LMIS – Logistics Management Information System</a:t>
            </a:r>
          </a:p>
        </p:txBody>
      </p:sp>
      <p:sp>
        <p:nvSpPr>
          <p:cNvPr id="12" name="TextBox 11">
            <a:extLst>
              <a:ext uri="{FF2B5EF4-FFF2-40B4-BE49-F238E27FC236}">
                <a16:creationId xmlns:a16="http://schemas.microsoft.com/office/drawing/2014/main" id="{A27E53CB-E96C-42EA-B263-8C2A4F80BEB2}"/>
              </a:ext>
            </a:extLst>
          </p:cNvPr>
          <p:cNvSpPr txBox="1"/>
          <p:nvPr/>
        </p:nvSpPr>
        <p:spPr>
          <a:xfrm>
            <a:off x="6452542" y="2209590"/>
            <a:ext cx="5505512"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MOH – Ministry of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NDRA – National Drug Regulatory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OB-GYN –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bstetrician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G</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ynecologist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SBA – Skilled Birth Attendant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UNFPA – United Nations Populations Fund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USAID – United States Agency for International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SRA – Stringent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R</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egulatory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WHO-PQ – World Health Organization Pre-Qualification</a:t>
            </a:r>
            <a:endParaRPr kumimoji="0" lang="en-US" sz="1800" b="0" i="0" u="none" strike="noStrike" kern="1200" cap="none" spc="0" normalizeH="0" baseline="0" noProof="0" dirty="0">
              <a:ln>
                <a:noFill/>
              </a:ln>
              <a:solidFill>
                <a:srgbClr val="000000"/>
              </a:solidFill>
              <a:effectLst/>
              <a:uLnTx/>
              <a:uFillTx/>
              <a:latin typeface="Cambria" panose="02040503050406030204"/>
              <a:ea typeface="+mn-ea"/>
              <a:cs typeface="+mn-cs"/>
            </a:endParaRPr>
          </a:p>
        </p:txBody>
      </p:sp>
      <p:sp>
        <p:nvSpPr>
          <p:cNvPr id="13" name="Rectangle 12">
            <a:extLst>
              <a:ext uri="{FF2B5EF4-FFF2-40B4-BE49-F238E27FC236}">
                <a16:creationId xmlns:a16="http://schemas.microsoft.com/office/drawing/2014/main" id="{94561158-EFDB-A04E-9A81-0A8BB36A5AF6}"/>
              </a:ext>
            </a:extLst>
          </p:cNvPr>
          <p:cNvSpPr/>
          <p:nvPr/>
        </p:nvSpPr>
        <p:spPr>
          <a:xfrm>
            <a:off x="482600" y="1258279"/>
            <a:ext cx="1079500" cy="144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E6604C9-349A-8D4D-AD82-5F53BACFAF28}"/>
              </a:ext>
            </a:extLst>
          </p:cNvPr>
          <p:cNvSpPr/>
          <p:nvPr/>
        </p:nvSpPr>
        <p:spPr>
          <a:xfrm>
            <a:off x="0" y="6369627"/>
            <a:ext cx="12192000" cy="4883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33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07D4D-5F10-4148-A91E-0284BE61A58D}"/>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l="25914" t="31379" r="857" b="58176"/>
          <a:stretch/>
        </p:blipFill>
        <p:spPr>
          <a:xfrm flipH="1" flipV="1">
            <a:off x="4289906" y="3146733"/>
            <a:ext cx="3404451" cy="393558"/>
          </a:xfrm>
          <a:prstGeom prst="rect">
            <a:avLst/>
          </a:prstGeom>
        </p:spPr>
      </p:pic>
      <p:sp>
        <p:nvSpPr>
          <p:cNvPr id="6" name="TextBox 5">
            <a:extLst>
              <a:ext uri="{FF2B5EF4-FFF2-40B4-BE49-F238E27FC236}">
                <a16:creationId xmlns:a16="http://schemas.microsoft.com/office/drawing/2014/main" id="{E42513F2-EE54-462B-BDD7-F6235E3A26A7}"/>
              </a:ext>
            </a:extLst>
          </p:cNvPr>
          <p:cNvSpPr txBox="1"/>
          <p:nvPr/>
        </p:nvSpPr>
        <p:spPr>
          <a:xfrm>
            <a:off x="2229178" y="2443784"/>
            <a:ext cx="7525906" cy="702949"/>
          </a:xfrm>
          <a:prstGeom prst="rect">
            <a:avLst/>
          </a:prstGeom>
          <a:noFill/>
        </p:spPr>
        <p:txBody>
          <a:bodyPr wrap="none" rtlCol="0">
            <a:spAutoFit/>
          </a:bodyPr>
          <a:lstStyle/>
          <a:p>
            <a:pPr>
              <a:lnSpc>
                <a:spcPct val="107000"/>
              </a:lnSpc>
              <a:spcAft>
                <a:spcPts val="1200"/>
              </a:spcAft>
              <a:buClr>
                <a:schemeClr val="tx2"/>
              </a:buClr>
            </a:pPr>
            <a:r>
              <a:rPr lang="en-US" sz="4000" dirty="0">
                <a:solidFill>
                  <a:srgbClr val="000000"/>
                </a:solidFill>
                <a:latin typeface="Cambria" panose="02040503050406030204"/>
              </a:rPr>
              <a:t>Hormonal IUD Introduction Steps</a:t>
            </a:r>
          </a:p>
        </p:txBody>
      </p:sp>
      <p:sp>
        <p:nvSpPr>
          <p:cNvPr id="8" name="Rectangle 7">
            <a:extLst>
              <a:ext uri="{FF2B5EF4-FFF2-40B4-BE49-F238E27FC236}">
                <a16:creationId xmlns:a16="http://schemas.microsoft.com/office/drawing/2014/main" id="{E2D630FC-F3AD-4ED4-B7FF-090320523B01}"/>
              </a:ext>
            </a:extLst>
          </p:cNvPr>
          <p:cNvSpPr/>
          <p:nvPr/>
        </p:nvSpPr>
        <p:spPr>
          <a:xfrm>
            <a:off x="0" y="0"/>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
        <p:nvSpPr>
          <p:cNvPr id="13" name="Rectangle 12">
            <a:extLst>
              <a:ext uri="{FF2B5EF4-FFF2-40B4-BE49-F238E27FC236}">
                <a16:creationId xmlns:a16="http://schemas.microsoft.com/office/drawing/2014/main" id="{A6A42F6A-12FB-48EC-A7B9-2DFA924C7A83}"/>
              </a:ext>
            </a:extLst>
          </p:cNvPr>
          <p:cNvSpPr/>
          <p:nvPr/>
        </p:nvSpPr>
        <p:spPr>
          <a:xfrm>
            <a:off x="-1" y="6167121"/>
            <a:ext cx="12192000" cy="6908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505033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5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8SiITTYn6pO9UxWb3Z7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Hormonal IUS v1">
      <a:dk1>
        <a:srgbClr val="000000"/>
      </a:dk1>
      <a:lt1>
        <a:srgbClr val="FFFFFF"/>
      </a:lt1>
      <a:dk2>
        <a:srgbClr val="99B7B8"/>
      </a:dk2>
      <a:lt2>
        <a:srgbClr val="2A2621"/>
      </a:lt2>
      <a:accent1>
        <a:srgbClr val="E6722E"/>
      </a:accent1>
      <a:accent2>
        <a:srgbClr val="3C7B80"/>
      </a:accent2>
      <a:accent3>
        <a:srgbClr val="E76747"/>
      </a:accent3>
      <a:accent4>
        <a:srgbClr val="1B96B9"/>
      </a:accent4>
      <a:accent5>
        <a:srgbClr val="0E3B3F"/>
      </a:accent5>
      <a:accent6>
        <a:srgbClr val="EAEBE9"/>
      </a:accent6>
      <a:hlink>
        <a:srgbClr val="621F47"/>
      </a:hlink>
      <a:folHlink>
        <a:srgbClr val="492255"/>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88FCDC3265304FA488F69B9DE6E4C9" ma:contentTypeVersion="13" ma:contentTypeDescription="Create a new document." ma:contentTypeScope="" ma:versionID="71834575c139dcfb277a49b40ff31eb1">
  <xsd:schema xmlns:xsd="http://www.w3.org/2001/XMLSchema" xmlns:xs="http://www.w3.org/2001/XMLSchema" xmlns:p="http://schemas.microsoft.com/office/2006/metadata/properties" xmlns:ns3="b7c93d6a-9e7c-4b85-b28f-6ba8b49ce486" xmlns:ns4="0aec54f0-961c-48a6-8d54-50156a989ba7" targetNamespace="http://schemas.microsoft.com/office/2006/metadata/properties" ma:root="true" ma:fieldsID="99a8abd827822acc90d4341c19bb61d4" ns3:_="" ns4:_="">
    <xsd:import namespace="b7c93d6a-9e7c-4b85-b28f-6ba8b49ce486"/>
    <xsd:import namespace="0aec54f0-961c-48a6-8d54-50156a989b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93d6a-9e7c-4b85-b28f-6ba8b49ce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ec54f0-961c-48a6-8d54-50156a989ba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14329-1689-43EA-9F22-737AB57B61BB}">
  <ds:schemaRefs>
    <ds:schemaRef ds:uri="http://schemas.microsoft.com/sharepoint/v3/contenttype/forms"/>
  </ds:schemaRefs>
</ds:datastoreItem>
</file>

<file path=customXml/itemProps2.xml><?xml version="1.0" encoding="utf-8"?>
<ds:datastoreItem xmlns:ds="http://schemas.openxmlformats.org/officeDocument/2006/customXml" ds:itemID="{0A49E9A8-DD99-41B6-B71D-FC330187E557}">
  <ds:schemaRefs>
    <ds:schemaRef ds:uri="http://purl.org/dc/dcmitype/"/>
    <ds:schemaRef ds:uri="0aec54f0-961c-48a6-8d54-50156a989ba7"/>
    <ds:schemaRef ds:uri="http://schemas.microsoft.com/office/2006/metadata/properties"/>
    <ds:schemaRef ds:uri="http://schemas.microsoft.com/office/infopath/2007/PartnerControls"/>
    <ds:schemaRef ds:uri="http://schemas.microsoft.com/office/2006/documentManagement/types"/>
    <ds:schemaRef ds:uri="b7c93d6a-9e7c-4b85-b28f-6ba8b49ce486"/>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A5AF580D-D534-4B61-ABEC-15B7CE9E49E0}">
  <ds:schemaRefs>
    <ds:schemaRef ds:uri="0aec54f0-961c-48a6-8d54-50156a989ba7"/>
    <ds:schemaRef ds:uri="b7c93d6a-9e7c-4b85-b28f-6ba8b49ce4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12892</TotalTime>
  <Words>6856</Words>
  <Application>Microsoft Office PowerPoint</Application>
  <PresentationFormat>Widescreen</PresentationFormat>
  <Paragraphs>714</Paragraphs>
  <Slides>67</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0" baseType="lpstr">
      <vt:lpstr>Arial</vt:lpstr>
      <vt:lpstr>Avenir</vt:lpstr>
      <vt:lpstr>Avenir Black</vt:lpstr>
      <vt:lpstr>Avenir Book</vt:lpstr>
      <vt:lpstr>Avenir Heavy</vt:lpstr>
      <vt:lpstr>Avenir Light</vt:lpstr>
      <vt:lpstr>Avenir Medium</vt:lpstr>
      <vt:lpstr>Calibri</vt:lpstr>
      <vt:lpstr>Calibri Light</vt:lpstr>
      <vt:lpstr>Cambria</vt:lpstr>
      <vt:lpstr>Symbol</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Ensure quality assured product(s) are registered for use, and method is included in essential medicines lists and standard service delivery guidelines</vt:lpstr>
      <vt:lpstr>PowerPoint Presentation</vt:lpstr>
      <vt:lpstr>PowerPoint Presentation</vt:lpstr>
      <vt:lpstr>PowerPoint Presentation</vt:lpstr>
      <vt:lpstr>PowerPoint Presentation</vt:lpstr>
      <vt:lpstr>PowerPoint Presentation</vt:lpstr>
      <vt:lpstr>PowerPoint Presentation</vt:lpstr>
      <vt:lpstr>Identify health care worker capacity building models and adopt cascade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Quantify, procure and integrate commodities into national supply chain processes</vt:lpstr>
      <vt:lpstr>Quantify, procure and integrate commodities into national supply chain processes</vt:lpstr>
      <vt:lpstr>PowerPoint Presentation</vt:lpstr>
      <vt:lpstr>PowerPoint Presentation</vt:lpstr>
      <vt:lpstr>PowerPoint Presentation</vt:lpstr>
      <vt:lpstr>PowerPoint Presentation</vt:lpstr>
      <vt:lpstr>Update national monitoring systems</vt:lpstr>
      <vt:lpstr>PowerPoint Presentation</vt:lpstr>
      <vt:lpstr>PowerPoint Presentation</vt:lpstr>
      <vt:lpstr>PowerPoint Presentation</vt:lpstr>
      <vt:lpstr>PowerPoint Presentation</vt:lpstr>
      <vt:lpstr>PowerPoint Presentation</vt:lpstr>
      <vt:lpstr>Align on demand generation strategy and materials </vt:lpstr>
      <vt:lpstr>PowerPoint Presentation</vt:lpstr>
      <vt:lpstr>PowerPoint Presentation</vt:lpstr>
      <vt:lpstr>PowerPoint Presentation</vt:lpstr>
      <vt:lpstr>PowerPoint Presentation</vt:lpstr>
      <vt:lpstr>PowerPoint Presentation</vt:lpstr>
      <vt:lpstr>Monitor introduction progress</vt:lpstr>
      <vt:lpstr>PowerPoint Presentation</vt:lpstr>
      <vt:lpstr>PowerPoint Presentation</vt:lpstr>
      <vt:lpstr>PowerPoint Presentation</vt:lpstr>
      <vt:lpstr>PowerPoint Presentation</vt:lpstr>
      <vt:lpstr>PowerPoint Presentation</vt:lpstr>
      <vt:lpstr>PowerPoint Presentation</vt:lpstr>
      <vt:lpstr>Coordinate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are 2 quality-assured products in the market</dc:title>
  <dc:creator>Devon Cain</dc:creator>
  <cp:lastModifiedBy>Devon Cain</cp:lastModifiedBy>
  <cp:revision>183</cp:revision>
  <dcterms:created xsi:type="dcterms:W3CDTF">2020-03-05T17:45:50Z</dcterms:created>
  <dcterms:modified xsi:type="dcterms:W3CDTF">2024-03-06T15:00:04Z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0x0101001188FCDC3265304FA488F69B9DE6E4C9</vt:lpwstr>
  </property>
</Properties>
</file>